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28"/>
  </p:notesMasterIdLst>
  <p:handoutMasterIdLst>
    <p:handoutMasterId r:id="rId29"/>
  </p:handoutMasterIdLst>
  <p:sldIdLst>
    <p:sldId id="256" r:id="rId2"/>
    <p:sldId id="317" r:id="rId3"/>
    <p:sldId id="306" r:id="rId4"/>
    <p:sldId id="286" r:id="rId5"/>
    <p:sldId id="287" r:id="rId6"/>
    <p:sldId id="307" r:id="rId7"/>
    <p:sldId id="308" r:id="rId8"/>
    <p:sldId id="309" r:id="rId9"/>
    <p:sldId id="312" r:id="rId10"/>
    <p:sldId id="313" r:id="rId11"/>
    <p:sldId id="314" r:id="rId12"/>
    <p:sldId id="315" r:id="rId13"/>
    <p:sldId id="311" r:id="rId14"/>
    <p:sldId id="310" r:id="rId15"/>
    <p:sldId id="316" r:id="rId16"/>
    <p:sldId id="319" r:id="rId17"/>
    <p:sldId id="318" r:id="rId18"/>
    <p:sldId id="321" r:id="rId19"/>
    <p:sldId id="323" r:id="rId20"/>
    <p:sldId id="322" r:id="rId21"/>
    <p:sldId id="324" r:id="rId22"/>
    <p:sldId id="320" r:id="rId23"/>
    <p:sldId id="325" r:id="rId24"/>
    <p:sldId id="326" r:id="rId25"/>
    <p:sldId id="328" r:id="rId26"/>
    <p:sldId id="327" r:id="rId27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FFCC"/>
    <a:srgbClr val="FF0000"/>
    <a:srgbClr val="FFFF00"/>
    <a:srgbClr val="00CCFF"/>
    <a:srgbClr val="C0C0C0"/>
    <a:srgbClr val="5F5F5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26866" autoAdjust="0"/>
    <p:restoredTop sz="90929"/>
  </p:normalViewPr>
  <p:slideViewPr>
    <p:cSldViewPr>
      <p:cViewPr varScale="1">
        <p:scale>
          <a:sx n="66" d="100"/>
          <a:sy n="66" d="100"/>
        </p:scale>
        <p:origin x="-21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1.xml"/><Relationship Id="rId3" Type="http://schemas.openxmlformats.org/officeDocument/2006/relationships/slide" Target="slides/slide13.xml"/><Relationship Id="rId7" Type="http://schemas.openxmlformats.org/officeDocument/2006/relationships/slide" Target="slides/slide19.xml"/><Relationship Id="rId2" Type="http://schemas.openxmlformats.org/officeDocument/2006/relationships/slide" Target="slides/slide6.xml"/><Relationship Id="rId1" Type="http://schemas.openxmlformats.org/officeDocument/2006/relationships/slide" Target="slides/slide5.xml"/><Relationship Id="rId6" Type="http://schemas.openxmlformats.org/officeDocument/2006/relationships/slide" Target="slides/slide17.xml"/><Relationship Id="rId5" Type="http://schemas.openxmlformats.org/officeDocument/2006/relationships/slide" Target="slides/slide15.xml"/><Relationship Id="rId10" Type="http://schemas.openxmlformats.org/officeDocument/2006/relationships/slide" Target="slides/slide25.xml"/><Relationship Id="rId4" Type="http://schemas.openxmlformats.org/officeDocument/2006/relationships/slide" Target="slides/slide14.xml"/><Relationship Id="rId9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14" tIns="49858" rIns="99714" bIns="49858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spcBef>
                <a:spcPct val="0"/>
              </a:spcBef>
              <a:defRPr sz="13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14" tIns="49858" rIns="99714" bIns="49858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spcBef>
                <a:spcPct val="0"/>
              </a:spcBef>
              <a:defRPr sz="13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14" tIns="49858" rIns="99714" bIns="49858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spcBef>
                <a:spcPct val="0"/>
              </a:spcBef>
              <a:defRPr sz="13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14" tIns="49858" rIns="99714" bIns="49858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spcBef>
                <a:spcPct val="0"/>
              </a:spcBef>
              <a:defRPr sz="1300"/>
            </a:lvl1pPr>
          </a:lstStyle>
          <a:p>
            <a:fld id="{D5C49717-AC5D-4FD0-8E8E-219EE21BA7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14" tIns="49858" rIns="99714" bIns="49858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spcBef>
                <a:spcPct val="0"/>
              </a:spcBef>
              <a:defRPr sz="13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14" tIns="49858" rIns="99714" bIns="49858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spcBef>
                <a:spcPct val="0"/>
              </a:spcBef>
              <a:defRPr sz="13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3775" y="769938"/>
            <a:ext cx="5111750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2513"/>
            <a:ext cx="52038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14" tIns="49858" rIns="99714" bIns="498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14" tIns="49858" rIns="99714" bIns="49858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spcBef>
                <a:spcPct val="0"/>
              </a:spcBef>
              <a:defRPr sz="13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14" tIns="49858" rIns="99714" bIns="49858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spcBef>
                <a:spcPct val="0"/>
              </a:spcBef>
              <a:defRPr sz="1300"/>
            </a:lvl1pPr>
          </a:lstStyle>
          <a:p>
            <a:fld id="{CE26F1A4-6437-439E-913C-22D3F3F0BE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FE1B70-3152-4107-83F2-4AA6CC6F0DA3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03263" y="2286000"/>
            <a:ext cx="77406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8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06525" y="3886200"/>
            <a:ext cx="6332538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6084" name="Rectangle 1028"/>
          <p:cNvSpPr>
            <a:spLocks noGrp="1" noChangeArrowheads="1"/>
          </p:cNvSpPr>
          <p:nvPr>
            <p:ph type="dt" sz="half" idx="2"/>
          </p:nvPr>
        </p:nvSpPr>
        <p:spPr>
          <a:xfrm>
            <a:off x="703263" y="6248400"/>
            <a:ext cx="1900237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085" name="Rectangle 1029"/>
          <p:cNvSpPr>
            <a:spLocks noGrp="1" noChangeArrowheads="1"/>
          </p:cNvSpPr>
          <p:nvPr>
            <p:ph type="ftr" sz="quarter" idx="3"/>
          </p:nvPr>
        </p:nvSpPr>
        <p:spPr>
          <a:xfrm>
            <a:off x="3165475" y="6248400"/>
            <a:ext cx="2814638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086" name="Line 1030"/>
          <p:cNvSpPr>
            <a:spLocks noChangeShapeType="1"/>
          </p:cNvSpPr>
          <p:nvPr/>
        </p:nvSpPr>
        <p:spPr bwMode="auto">
          <a:xfrm>
            <a:off x="685800" y="6400800"/>
            <a:ext cx="3429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Line 1031"/>
          <p:cNvSpPr>
            <a:spLocks noChangeShapeType="1"/>
          </p:cNvSpPr>
          <p:nvPr/>
        </p:nvSpPr>
        <p:spPr bwMode="auto">
          <a:xfrm>
            <a:off x="4953000" y="6400800"/>
            <a:ext cx="35052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6088" name="Picture 1032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2600" y="6172200"/>
            <a:ext cx="492125" cy="468313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E1B2F-E6A8-4BFA-9162-9ECB2B7EF6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8750" y="306388"/>
            <a:ext cx="1933575" cy="5789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3263" y="306388"/>
            <a:ext cx="5653087" cy="5789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232EC-E1DA-4DA2-9575-AEDA49531B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2A7F7-5BB6-46B2-BF7B-FFE8E71053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4E304-280A-4F5E-931E-096A8A67FB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263" y="1354138"/>
            <a:ext cx="3792537" cy="4741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4138"/>
            <a:ext cx="3794125" cy="4741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606B-67E5-4CBF-B34E-385DABBA12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A5ECB-A273-45E4-94EA-30FC4AAF13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8C6F5-6AA4-4413-914B-B7474DF5C1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DB75B-9C10-42AF-B0FA-1023934F7B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DFDB5-6463-47E5-A8EF-B7CFDFFF11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97CF1-AC8E-4D1E-93DA-4A7F514680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4850" y="306388"/>
            <a:ext cx="7737475" cy="7747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263" y="1354138"/>
            <a:ext cx="7739062" cy="474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1"/>
            <a:r>
              <a:rPr lang="en-US" smtClean="0"/>
              <a:t>Third level 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0" y="62484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latin typeface="Garamond" pitchFamily="18" charset="0"/>
              </a:defRPr>
            </a:lvl1pPr>
          </a:lstStyle>
          <a:p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3263" y="6248400"/>
            <a:ext cx="3306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>
                <a:latin typeface="Garamond" pitchFamily="18" charset="0"/>
              </a:defRPr>
            </a:lvl1pPr>
          </a:lstStyle>
          <a:p>
            <a:endParaRPr lang="en-US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762000" y="6400800"/>
            <a:ext cx="33528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 flipV="1">
            <a:off x="4953000" y="6400800"/>
            <a:ext cx="3429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>
                <a:latin typeface="Times New Roman" pitchFamily="18" charset="0"/>
              </a:defRPr>
            </a:lvl1pPr>
          </a:lstStyle>
          <a:p>
            <a:fld id="{46712B4A-1A0C-4D6D-B3D9-20B2FF1207F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45066" name="Picture 10"/>
          <p:cNvPicPr preferRelativeResize="0"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292600" y="6172200"/>
            <a:ext cx="492125" cy="468313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-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30000"/>
        <a:buFont typeface="Wingdings" pitchFamily="2" charset="2"/>
        <a:defRPr sz="2400">
          <a:solidFill>
            <a:schemeClr val="tx1"/>
          </a:solidFill>
          <a:latin typeface="+mn-lt"/>
          <a:sym typeface="Wingdings" pitchFamily="2" charset="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Garamond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Garamond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Garamond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Garamond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Garamond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i.edu/nsnam/ns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 descr="Parchment"/>
          <p:cNvSpPr>
            <a:spLocks noGrp="1" noChangeArrowheads="1"/>
          </p:cNvSpPr>
          <p:nvPr>
            <p:ph type="ctrTitle"/>
          </p:nvPr>
        </p:nvSpPr>
        <p:spPr>
          <a:xfrm>
            <a:off x="1447800" y="2209800"/>
            <a:ext cx="6629400" cy="547688"/>
          </a:xfrm>
          <a:blipFill dpi="0" rotWithShape="0">
            <a:blip r:embed="rId3"/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anchor="b">
            <a:spAutoFit/>
          </a:bodyPr>
          <a:lstStyle/>
          <a:p>
            <a:r>
              <a:rPr lang="en-US" sz="2800" b="1"/>
              <a:t>NS-2 Tutorial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124200"/>
            <a:ext cx="5867400" cy="15240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1800"/>
              <a:t>Sung Park</a:t>
            </a:r>
          </a:p>
          <a:p>
            <a:pPr>
              <a:buFontTx/>
              <a:buNone/>
            </a:pPr>
            <a:r>
              <a:rPr lang="en-US" sz="1800"/>
              <a:t>Network and Embedded Systems Lab (NESL)</a:t>
            </a:r>
          </a:p>
          <a:p>
            <a:pPr>
              <a:buFontTx/>
              <a:buNone/>
            </a:pPr>
            <a:r>
              <a:rPr lang="en-US" sz="1800"/>
              <a:t>Electrical Engineering, UCLA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FF0A-2E1A-4459-9F54-222C74F41F4C}" type="slidenum">
              <a:rPr lang="en-US"/>
              <a:pPr/>
              <a:t>10</a:t>
            </a:fld>
            <a:endParaRPr 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200"/>
              <a:t>Mobile Node Modules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Agent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Responsible for packet generations and receptions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Can think of it as an Application layer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CBR(Constant Bit Rate), TCP, Sink, FTP, etc. </a:t>
            </a:r>
          </a:p>
          <a:p>
            <a:pPr>
              <a:lnSpc>
                <a:spcPct val="90000"/>
              </a:lnSpc>
            </a:pPr>
            <a:r>
              <a:rPr lang="en-US" sz="2800"/>
              <a:t>RTagent(DSDV, TORA, AODV) or DSR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Ad-hoc network routing protocols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Configure multi hop routes for packets </a:t>
            </a:r>
          </a:p>
          <a:p>
            <a:pPr>
              <a:lnSpc>
                <a:spcPct val="90000"/>
              </a:lnSpc>
            </a:pPr>
            <a:r>
              <a:rPr lang="en-US" sz="2800"/>
              <a:t>LL (Link Layer) 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Runs data link protocols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Fragmentation and reassembly of packet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Runs Address Resolution Protocol(ARP) to resolve IP address to MAC address conversions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F520-DBD4-4BC5-8263-777D0444B6DC}" type="slidenum">
              <a:rPr lang="en-US"/>
              <a:pPr/>
              <a:t>11</a:t>
            </a:fld>
            <a:endParaRPr 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200"/>
              <a:t>Mobile Node Modules (Continued)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IFq (Interface Queue)</a:t>
            </a:r>
          </a:p>
          <a:p>
            <a:pPr lvl="1"/>
            <a:r>
              <a:rPr lang="en-US"/>
              <a:t>PriQueue is implemented to give priority to routing protocol packets</a:t>
            </a:r>
          </a:p>
          <a:p>
            <a:pPr lvl="1"/>
            <a:r>
              <a:rPr lang="en-US"/>
              <a:t>Supports filter to remove packets destined to specific address</a:t>
            </a:r>
          </a:p>
          <a:p>
            <a:r>
              <a:rPr lang="en-US"/>
              <a:t>Mac Layer </a:t>
            </a:r>
          </a:p>
          <a:p>
            <a:pPr lvl="1"/>
            <a:r>
              <a:rPr lang="en-US"/>
              <a:t>IEEE 802.11 protocol is implemented </a:t>
            </a:r>
          </a:p>
          <a:p>
            <a:pPr lvl="1"/>
            <a:r>
              <a:rPr lang="en-US"/>
              <a:t>Uses RTS/CTS/DATA/ACK pattern for all unicast pkts and DATA for broadcast pkts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054B-9558-4DBC-AB8A-34109EB578DD}" type="slidenum">
              <a:rPr lang="en-US"/>
              <a:pPr/>
              <a:t>12</a:t>
            </a:fld>
            <a:endParaRPr lang="en-US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200"/>
              <a:t>Mobile Node Modules (Continued)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NetIF (Network Interfaces)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Hardware interface used by mobilenode to access the channel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Simulates signal integrity, collision, tx error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Mark each transmitted packet with transmission power, wavelength etc. </a:t>
            </a:r>
          </a:p>
          <a:p>
            <a:pPr>
              <a:lnSpc>
                <a:spcPct val="90000"/>
              </a:lnSpc>
            </a:pPr>
            <a:r>
              <a:rPr lang="en-US" sz="2800"/>
              <a:t>Radio Propagation Model 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Uses Friss-space attenuation(1/r</a:t>
            </a:r>
            <a:r>
              <a:rPr lang="en-US" sz="2100" baseline="30000"/>
              <a:t>2</a:t>
            </a:r>
            <a:r>
              <a:rPr lang="en-US" sz="2100"/>
              <a:t>) at near distance and Two ray ground (1/r</a:t>
            </a:r>
            <a:r>
              <a:rPr lang="en-US" sz="2100" baseline="30000"/>
              <a:t>4</a:t>
            </a:r>
            <a:r>
              <a:rPr lang="en-US" sz="2100"/>
              <a:t>) at far distance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Decides whether the packet can be received by the mobilenode with given distance, transmit power and wavelength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Implements Omni Directional Antenna module which has unity gain for all direction</a:t>
            </a:r>
          </a:p>
          <a:p>
            <a:pPr lvl="1">
              <a:lnSpc>
                <a:spcPct val="90000"/>
              </a:lnSpc>
            </a:pPr>
            <a:endParaRPr lang="en-US"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42651-7C61-4306-A44E-A220982AD12D}" type="slidenum">
              <a:rPr lang="en-US"/>
              <a:pPr/>
              <a:t>13</a:t>
            </a:fld>
            <a:endParaRPr 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2800"/>
              <a:t>Wireless Simulation in ns-2 (Mobile Node Diagram - DSDV)</a:t>
            </a:r>
          </a:p>
        </p:txBody>
      </p:sp>
      <p:graphicFrame>
        <p:nvGraphicFramePr>
          <p:cNvPr id="130052" name="Object 4"/>
          <p:cNvGraphicFramePr>
            <a:graphicFrameLocks noChangeAspect="1"/>
          </p:cNvGraphicFramePr>
          <p:nvPr/>
        </p:nvGraphicFramePr>
        <p:xfrm>
          <a:off x="2971800" y="1143000"/>
          <a:ext cx="3314700" cy="5003800"/>
        </p:xfrm>
        <a:graphic>
          <a:graphicData uri="http://schemas.openxmlformats.org/presentationml/2006/ole">
            <p:oleObj spid="_x0000_s130052" name="VISIO" r:id="rId3" imgW="6150240" imgH="9284040" progId="Visio.Drawing.6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0EF8-4A90-4F00-808B-DBFC00EBD37F}" type="slidenum">
              <a:rPr lang="en-US"/>
              <a:pPr/>
              <a:t>14</a:t>
            </a:fld>
            <a:endParaRPr 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2800"/>
              <a:t>Wireless Simulation in ns-2 (Mobile Node Diagram - DSR)</a:t>
            </a:r>
          </a:p>
        </p:txBody>
      </p:sp>
      <p:graphicFrame>
        <p:nvGraphicFramePr>
          <p:cNvPr id="129031" name="Object 7"/>
          <p:cNvGraphicFramePr>
            <a:graphicFrameLocks noChangeAspect="1"/>
          </p:cNvGraphicFramePr>
          <p:nvPr/>
        </p:nvGraphicFramePr>
        <p:xfrm>
          <a:off x="2895600" y="1295400"/>
          <a:ext cx="3271838" cy="4775200"/>
        </p:xfrm>
        <a:graphic>
          <a:graphicData uri="http://schemas.openxmlformats.org/presentationml/2006/ole">
            <p:oleObj spid="_x0000_s129031" name="VISIO" r:id="rId3" imgW="6222600" imgH="9079920" progId="Visio.Drawing.6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5067-F3A2-4502-B5F2-AC3715E35001}" type="slidenum">
              <a:rPr lang="en-US"/>
              <a:pPr/>
              <a:t>15</a:t>
            </a:fld>
            <a:endParaRPr 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Running a simulation-Scenario</a:t>
            </a:r>
          </a:p>
        </p:txBody>
      </p:sp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2057400" y="1676400"/>
            <a:ext cx="5029200" cy="44196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35175" name="Line 7"/>
          <p:cNvSpPr>
            <a:spLocks noChangeShapeType="1"/>
          </p:cNvSpPr>
          <p:nvPr/>
        </p:nvSpPr>
        <p:spPr bwMode="auto">
          <a:xfrm>
            <a:off x="2133600" y="1524000"/>
            <a:ext cx="502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135176" name="Line 8"/>
          <p:cNvSpPr>
            <a:spLocks noChangeShapeType="1"/>
          </p:cNvSpPr>
          <p:nvPr/>
        </p:nvSpPr>
        <p:spPr bwMode="auto">
          <a:xfrm>
            <a:off x="1905000" y="1676400"/>
            <a:ext cx="0" cy="434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838200" y="3200400"/>
            <a:ext cx="12192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1700"/>
              <a:t>500m</a:t>
            </a:r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3886200" y="1143000"/>
            <a:ext cx="12192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1700"/>
              <a:t>500m</a:t>
            </a:r>
          </a:p>
        </p:txBody>
      </p:sp>
      <p:grpSp>
        <p:nvGrpSpPr>
          <p:cNvPr id="135197" name="Group 29"/>
          <p:cNvGrpSpPr>
            <a:grpSpLocks/>
          </p:cNvGrpSpPr>
          <p:nvPr/>
        </p:nvGrpSpPr>
        <p:grpSpPr bwMode="auto">
          <a:xfrm>
            <a:off x="1981200" y="3048000"/>
            <a:ext cx="5410200" cy="1341438"/>
            <a:chOff x="1248" y="1920"/>
            <a:chExt cx="3408" cy="845"/>
          </a:xfrm>
        </p:grpSpPr>
        <p:grpSp>
          <p:nvGrpSpPr>
            <p:cNvPr id="135195" name="Group 27"/>
            <p:cNvGrpSpPr>
              <a:grpSpLocks/>
            </p:cNvGrpSpPr>
            <p:nvPr/>
          </p:nvGrpSpPr>
          <p:grpSpPr bwMode="auto">
            <a:xfrm>
              <a:off x="1248" y="1920"/>
              <a:ext cx="768" cy="845"/>
              <a:chOff x="1248" y="1920"/>
              <a:chExt cx="768" cy="845"/>
            </a:xfrm>
          </p:grpSpPr>
          <p:sp>
            <p:nvSpPr>
              <p:cNvPr id="135173" name="Oval 5"/>
              <p:cNvSpPr>
                <a:spLocks noChangeArrowheads="1"/>
              </p:cNvSpPr>
              <p:nvPr/>
            </p:nvSpPr>
            <p:spPr bwMode="auto">
              <a:xfrm>
                <a:off x="1440" y="2256"/>
                <a:ext cx="288" cy="288"/>
              </a:xfrm>
              <a:prstGeom prst="ellipse">
                <a:avLst/>
              </a:prstGeom>
              <a:solidFill>
                <a:srgbClr val="00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5179" name="Text Box 11"/>
              <p:cNvSpPr txBox="1">
                <a:spLocks noChangeArrowheads="1"/>
              </p:cNvSpPr>
              <p:nvPr/>
            </p:nvSpPr>
            <p:spPr bwMode="auto">
              <a:xfrm>
                <a:off x="1248" y="2544"/>
                <a:ext cx="768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node_(0)</a:t>
                </a:r>
              </a:p>
            </p:txBody>
          </p:sp>
          <p:grpSp>
            <p:nvGrpSpPr>
              <p:cNvPr id="135189" name="Group 21"/>
              <p:cNvGrpSpPr>
                <a:grpSpLocks/>
              </p:cNvGrpSpPr>
              <p:nvPr/>
            </p:nvGrpSpPr>
            <p:grpSpPr bwMode="auto">
              <a:xfrm>
                <a:off x="1344" y="1920"/>
                <a:ext cx="480" cy="240"/>
                <a:chOff x="4656" y="3216"/>
                <a:chExt cx="480" cy="240"/>
              </a:xfrm>
            </p:grpSpPr>
            <p:sp>
              <p:nvSpPr>
                <p:cNvPr id="135187" name="Rectangle 19"/>
                <p:cNvSpPr>
                  <a:spLocks noChangeArrowheads="1"/>
                </p:cNvSpPr>
                <p:nvPr/>
              </p:nvSpPr>
              <p:spPr bwMode="auto">
                <a:xfrm>
                  <a:off x="4704" y="3216"/>
                  <a:ext cx="384" cy="240"/>
                </a:xfrm>
                <a:prstGeom prst="rect">
                  <a:avLst/>
                </a:prstGeom>
                <a:solidFill>
                  <a:srgbClr val="00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5188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656" y="3216"/>
                  <a:ext cx="480" cy="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buClr>
                      <a:schemeClr val="tx1"/>
                    </a:buClr>
                  </a:pPr>
                  <a:r>
                    <a:rPr lang="en-US" sz="1700"/>
                    <a:t>TCP</a:t>
                  </a:r>
                </a:p>
              </p:txBody>
            </p:sp>
          </p:grpSp>
          <p:sp>
            <p:nvSpPr>
              <p:cNvPr id="135190" name="Line 22"/>
              <p:cNvSpPr>
                <a:spLocks noChangeShapeType="1"/>
              </p:cNvSpPr>
              <p:nvPr/>
            </p:nvSpPr>
            <p:spPr bwMode="auto">
              <a:xfrm>
                <a:off x="1584" y="21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35196" name="Group 28"/>
            <p:cNvGrpSpPr>
              <a:grpSpLocks/>
            </p:cNvGrpSpPr>
            <p:nvPr/>
          </p:nvGrpSpPr>
          <p:grpSpPr bwMode="auto">
            <a:xfrm>
              <a:off x="3888" y="1920"/>
              <a:ext cx="768" cy="845"/>
              <a:chOff x="3888" y="1920"/>
              <a:chExt cx="768" cy="845"/>
            </a:xfrm>
          </p:grpSpPr>
          <p:sp>
            <p:nvSpPr>
              <p:cNvPr id="135174" name="Oval 6"/>
              <p:cNvSpPr>
                <a:spLocks noChangeArrowheads="1"/>
              </p:cNvSpPr>
              <p:nvPr/>
            </p:nvSpPr>
            <p:spPr bwMode="auto">
              <a:xfrm>
                <a:off x="4176" y="2256"/>
                <a:ext cx="288" cy="288"/>
              </a:xfrm>
              <a:prstGeom prst="ellipse">
                <a:avLst/>
              </a:prstGeom>
              <a:solidFill>
                <a:srgbClr val="00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5184" name="Text Box 16"/>
              <p:cNvSpPr txBox="1">
                <a:spLocks noChangeArrowheads="1"/>
              </p:cNvSpPr>
              <p:nvPr/>
            </p:nvSpPr>
            <p:spPr bwMode="auto">
              <a:xfrm>
                <a:off x="3888" y="2544"/>
                <a:ext cx="768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node_(1)</a:t>
                </a:r>
              </a:p>
            </p:txBody>
          </p:sp>
          <p:grpSp>
            <p:nvGrpSpPr>
              <p:cNvPr id="135191" name="Group 23"/>
              <p:cNvGrpSpPr>
                <a:grpSpLocks/>
              </p:cNvGrpSpPr>
              <p:nvPr/>
            </p:nvGrpSpPr>
            <p:grpSpPr bwMode="auto">
              <a:xfrm>
                <a:off x="3936" y="1920"/>
                <a:ext cx="720" cy="240"/>
                <a:chOff x="4656" y="3216"/>
                <a:chExt cx="480" cy="240"/>
              </a:xfrm>
            </p:grpSpPr>
            <p:sp>
              <p:nvSpPr>
                <p:cNvPr id="135192" name="Rectangle 24"/>
                <p:cNvSpPr>
                  <a:spLocks noChangeArrowheads="1"/>
                </p:cNvSpPr>
                <p:nvPr/>
              </p:nvSpPr>
              <p:spPr bwMode="auto">
                <a:xfrm>
                  <a:off x="4704" y="3216"/>
                  <a:ext cx="384" cy="240"/>
                </a:xfrm>
                <a:prstGeom prst="rect">
                  <a:avLst/>
                </a:prstGeom>
                <a:solidFill>
                  <a:srgbClr val="00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5193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4656" y="3216"/>
                  <a:ext cx="480" cy="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buClr>
                      <a:schemeClr val="tx1"/>
                    </a:buClr>
                  </a:pPr>
                  <a:r>
                    <a:rPr lang="en-US" sz="1700"/>
                    <a:t>TCPsink</a:t>
                  </a:r>
                </a:p>
              </p:txBody>
            </p:sp>
          </p:grpSp>
          <p:sp>
            <p:nvSpPr>
              <p:cNvPr id="135194" name="Line 26"/>
              <p:cNvSpPr>
                <a:spLocks noChangeShapeType="1"/>
              </p:cNvSpPr>
              <p:nvPr/>
            </p:nvSpPr>
            <p:spPr bwMode="auto">
              <a:xfrm flipV="1">
                <a:off x="4320" y="21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5219" name="Group 51"/>
          <p:cNvGrpSpPr>
            <a:grpSpLocks/>
          </p:cNvGrpSpPr>
          <p:nvPr/>
        </p:nvGrpSpPr>
        <p:grpSpPr bwMode="auto">
          <a:xfrm>
            <a:off x="2743200" y="3048000"/>
            <a:ext cx="3810000" cy="1341438"/>
            <a:chOff x="1728" y="1920"/>
            <a:chExt cx="2400" cy="845"/>
          </a:xfrm>
        </p:grpSpPr>
        <p:grpSp>
          <p:nvGrpSpPr>
            <p:cNvPr id="135199" name="Group 31"/>
            <p:cNvGrpSpPr>
              <a:grpSpLocks/>
            </p:cNvGrpSpPr>
            <p:nvPr/>
          </p:nvGrpSpPr>
          <p:grpSpPr bwMode="auto">
            <a:xfrm>
              <a:off x="2256" y="1920"/>
              <a:ext cx="768" cy="845"/>
              <a:chOff x="1248" y="1920"/>
              <a:chExt cx="768" cy="845"/>
            </a:xfrm>
          </p:grpSpPr>
          <p:sp>
            <p:nvSpPr>
              <p:cNvPr id="135200" name="Oval 32"/>
              <p:cNvSpPr>
                <a:spLocks noChangeArrowheads="1"/>
              </p:cNvSpPr>
              <p:nvPr/>
            </p:nvSpPr>
            <p:spPr bwMode="auto">
              <a:xfrm>
                <a:off x="1440" y="2256"/>
                <a:ext cx="288" cy="288"/>
              </a:xfrm>
              <a:prstGeom prst="ellipse">
                <a:avLst/>
              </a:prstGeom>
              <a:solidFill>
                <a:srgbClr val="00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5201" name="Text Box 33"/>
              <p:cNvSpPr txBox="1">
                <a:spLocks noChangeArrowheads="1"/>
              </p:cNvSpPr>
              <p:nvPr/>
            </p:nvSpPr>
            <p:spPr bwMode="auto">
              <a:xfrm>
                <a:off x="1248" y="2544"/>
                <a:ext cx="768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node_(0)</a:t>
                </a:r>
              </a:p>
            </p:txBody>
          </p:sp>
          <p:grpSp>
            <p:nvGrpSpPr>
              <p:cNvPr id="135202" name="Group 34"/>
              <p:cNvGrpSpPr>
                <a:grpSpLocks/>
              </p:cNvGrpSpPr>
              <p:nvPr/>
            </p:nvGrpSpPr>
            <p:grpSpPr bwMode="auto">
              <a:xfrm>
                <a:off x="1344" y="1920"/>
                <a:ext cx="480" cy="240"/>
                <a:chOff x="4656" y="3216"/>
                <a:chExt cx="480" cy="240"/>
              </a:xfrm>
            </p:grpSpPr>
            <p:sp>
              <p:nvSpPr>
                <p:cNvPr id="135203" name="Rectangle 35"/>
                <p:cNvSpPr>
                  <a:spLocks noChangeArrowheads="1"/>
                </p:cNvSpPr>
                <p:nvPr/>
              </p:nvSpPr>
              <p:spPr bwMode="auto">
                <a:xfrm>
                  <a:off x="4704" y="3216"/>
                  <a:ext cx="384" cy="240"/>
                </a:xfrm>
                <a:prstGeom prst="rect">
                  <a:avLst/>
                </a:prstGeom>
                <a:solidFill>
                  <a:srgbClr val="00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5204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4656" y="3216"/>
                  <a:ext cx="480" cy="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buClr>
                      <a:schemeClr val="tx1"/>
                    </a:buClr>
                  </a:pPr>
                  <a:r>
                    <a:rPr lang="en-US" sz="1700"/>
                    <a:t>TCP</a:t>
                  </a:r>
                </a:p>
              </p:txBody>
            </p:sp>
          </p:grpSp>
          <p:sp>
            <p:nvSpPr>
              <p:cNvPr id="135205" name="Line 37"/>
              <p:cNvSpPr>
                <a:spLocks noChangeShapeType="1"/>
              </p:cNvSpPr>
              <p:nvPr/>
            </p:nvSpPr>
            <p:spPr bwMode="auto">
              <a:xfrm>
                <a:off x="1584" y="21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35206" name="Group 38"/>
            <p:cNvGrpSpPr>
              <a:grpSpLocks/>
            </p:cNvGrpSpPr>
            <p:nvPr/>
          </p:nvGrpSpPr>
          <p:grpSpPr bwMode="auto">
            <a:xfrm>
              <a:off x="2976" y="1920"/>
              <a:ext cx="768" cy="845"/>
              <a:chOff x="3888" y="1920"/>
              <a:chExt cx="768" cy="845"/>
            </a:xfrm>
          </p:grpSpPr>
          <p:sp>
            <p:nvSpPr>
              <p:cNvPr id="135207" name="Oval 39"/>
              <p:cNvSpPr>
                <a:spLocks noChangeArrowheads="1"/>
              </p:cNvSpPr>
              <p:nvPr/>
            </p:nvSpPr>
            <p:spPr bwMode="auto">
              <a:xfrm>
                <a:off x="4176" y="2256"/>
                <a:ext cx="288" cy="288"/>
              </a:xfrm>
              <a:prstGeom prst="ellipse">
                <a:avLst/>
              </a:prstGeom>
              <a:solidFill>
                <a:srgbClr val="00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5208" name="Text Box 40"/>
              <p:cNvSpPr txBox="1">
                <a:spLocks noChangeArrowheads="1"/>
              </p:cNvSpPr>
              <p:nvPr/>
            </p:nvSpPr>
            <p:spPr bwMode="auto">
              <a:xfrm>
                <a:off x="3888" y="2544"/>
                <a:ext cx="768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node_(1)</a:t>
                </a:r>
              </a:p>
            </p:txBody>
          </p:sp>
          <p:grpSp>
            <p:nvGrpSpPr>
              <p:cNvPr id="135209" name="Group 41"/>
              <p:cNvGrpSpPr>
                <a:grpSpLocks/>
              </p:cNvGrpSpPr>
              <p:nvPr/>
            </p:nvGrpSpPr>
            <p:grpSpPr bwMode="auto">
              <a:xfrm>
                <a:off x="3936" y="1920"/>
                <a:ext cx="720" cy="240"/>
                <a:chOff x="4656" y="3216"/>
                <a:chExt cx="480" cy="240"/>
              </a:xfrm>
            </p:grpSpPr>
            <p:sp>
              <p:nvSpPr>
                <p:cNvPr id="135210" name="Rectangle 42"/>
                <p:cNvSpPr>
                  <a:spLocks noChangeArrowheads="1"/>
                </p:cNvSpPr>
                <p:nvPr/>
              </p:nvSpPr>
              <p:spPr bwMode="auto">
                <a:xfrm>
                  <a:off x="4704" y="3216"/>
                  <a:ext cx="384" cy="240"/>
                </a:xfrm>
                <a:prstGeom prst="rect">
                  <a:avLst/>
                </a:prstGeom>
                <a:solidFill>
                  <a:srgbClr val="00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5211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4656" y="3216"/>
                  <a:ext cx="480" cy="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buClr>
                      <a:schemeClr val="tx1"/>
                    </a:buClr>
                  </a:pPr>
                  <a:r>
                    <a:rPr lang="en-US" sz="1700"/>
                    <a:t>TCPsink</a:t>
                  </a:r>
                </a:p>
              </p:txBody>
            </p:sp>
          </p:grpSp>
          <p:sp>
            <p:nvSpPr>
              <p:cNvPr id="135212" name="Line 44"/>
              <p:cNvSpPr>
                <a:spLocks noChangeShapeType="1"/>
              </p:cNvSpPr>
              <p:nvPr/>
            </p:nvSpPr>
            <p:spPr bwMode="auto">
              <a:xfrm flipV="1">
                <a:off x="4320" y="21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35213" name="Line 45"/>
            <p:cNvSpPr>
              <a:spLocks noChangeShapeType="1"/>
            </p:cNvSpPr>
            <p:nvPr/>
          </p:nvSpPr>
          <p:spPr bwMode="auto">
            <a:xfrm>
              <a:off x="1728" y="2400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135214" name="Line 46"/>
            <p:cNvSpPr>
              <a:spLocks noChangeShapeType="1"/>
            </p:cNvSpPr>
            <p:nvPr/>
          </p:nvSpPr>
          <p:spPr bwMode="auto">
            <a:xfrm flipH="1">
              <a:off x="3600" y="240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135215" name="Line 47"/>
            <p:cNvSpPr>
              <a:spLocks noChangeShapeType="1"/>
            </p:cNvSpPr>
            <p:nvPr/>
          </p:nvSpPr>
          <p:spPr bwMode="auto">
            <a:xfrm>
              <a:off x="2736" y="2400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135216" name="Rectangle 48"/>
            <p:cNvSpPr>
              <a:spLocks noChangeArrowheads="1"/>
            </p:cNvSpPr>
            <p:nvPr/>
          </p:nvSpPr>
          <p:spPr bwMode="auto">
            <a:xfrm>
              <a:off x="2736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35217" name="Rectangle 49"/>
            <p:cNvSpPr>
              <a:spLocks noChangeArrowheads="1"/>
            </p:cNvSpPr>
            <p:nvPr/>
          </p:nvSpPr>
          <p:spPr bwMode="auto">
            <a:xfrm>
              <a:off x="2928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35218" name="Rectangle 50"/>
            <p:cNvSpPr>
              <a:spLocks noChangeArrowheads="1"/>
            </p:cNvSpPr>
            <p:nvPr/>
          </p:nvSpPr>
          <p:spPr bwMode="auto">
            <a:xfrm>
              <a:off x="3120" y="230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35243" name="Group 75"/>
          <p:cNvGrpSpPr>
            <a:grpSpLocks/>
          </p:cNvGrpSpPr>
          <p:nvPr/>
        </p:nvGrpSpPr>
        <p:grpSpPr bwMode="auto">
          <a:xfrm>
            <a:off x="3581400" y="3048000"/>
            <a:ext cx="3733800" cy="1371600"/>
            <a:chOff x="1824" y="2688"/>
            <a:chExt cx="2352" cy="864"/>
          </a:xfrm>
        </p:grpSpPr>
        <p:grpSp>
          <p:nvGrpSpPr>
            <p:cNvPr id="135221" name="Group 53"/>
            <p:cNvGrpSpPr>
              <a:grpSpLocks/>
            </p:cNvGrpSpPr>
            <p:nvPr/>
          </p:nvGrpSpPr>
          <p:grpSpPr bwMode="auto">
            <a:xfrm>
              <a:off x="1824" y="2688"/>
              <a:ext cx="768" cy="845"/>
              <a:chOff x="1248" y="1920"/>
              <a:chExt cx="768" cy="845"/>
            </a:xfrm>
          </p:grpSpPr>
          <p:sp>
            <p:nvSpPr>
              <p:cNvPr id="135222" name="Oval 54"/>
              <p:cNvSpPr>
                <a:spLocks noChangeArrowheads="1"/>
              </p:cNvSpPr>
              <p:nvPr/>
            </p:nvSpPr>
            <p:spPr bwMode="auto">
              <a:xfrm>
                <a:off x="1440" y="2256"/>
                <a:ext cx="288" cy="288"/>
              </a:xfrm>
              <a:prstGeom prst="ellipse">
                <a:avLst/>
              </a:prstGeom>
              <a:solidFill>
                <a:srgbClr val="00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5223" name="Text Box 55"/>
              <p:cNvSpPr txBox="1">
                <a:spLocks noChangeArrowheads="1"/>
              </p:cNvSpPr>
              <p:nvPr/>
            </p:nvSpPr>
            <p:spPr bwMode="auto">
              <a:xfrm>
                <a:off x="1248" y="2544"/>
                <a:ext cx="768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node_(0)</a:t>
                </a:r>
              </a:p>
            </p:txBody>
          </p:sp>
          <p:grpSp>
            <p:nvGrpSpPr>
              <p:cNvPr id="135224" name="Group 56"/>
              <p:cNvGrpSpPr>
                <a:grpSpLocks/>
              </p:cNvGrpSpPr>
              <p:nvPr/>
            </p:nvGrpSpPr>
            <p:grpSpPr bwMode="auto">
              <a:xfrm>
                <a:off x="1344" y="1920"/>
                <a:ext cx="480" cy="240"/>
                <a:chOff x="4656" y="3216"/>
                <a:chExt cx="480" cy="240"/>
              </a:xfrm>
            </p:grpSpPr>
            <p:sp>
              <p:nvSpPr>
                <p:cNvPr id="135225" name="Rectangle 57"/>
                <p:cNvSpPr>
                  <a:spLocks noChangeArrowheads="1"/>
                </p:cNvSpPr>
                <p:nvPr/>
              </p:nvSpPr>
              <p:spPr bwMode="auto">
                <a:xfrm>
                  <a:off x="4704" y="3216"/>
                  <a:ext cx="384" cy="240"/>
                </a:xfrm>
                <a:prstGeom prst="rect">
                  <a:avLst/>
                </a:prstGeom>
                <a:solidFill>
                  <a:srgbClr val="00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5226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4656" y="3216"/>
                  <a:ext cx="480" cy="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buClr>
                      <a:schemeClr val="tx1"/>
                    </a:buClr>
                  </a:pPr>
                  <a:r>
                    <a:rPr lang="en-US" sz="1700"/>
                    <a:t>TCP</a:t>
                  </a:r>
                </a:p>
              </p:txBody>
            </p:sp>
          </p:grpSp>
          <p:sp>
            <p:nvSpPr>
              <p:cNvPr id="135227" name="Line 59"/>
              <p:cNvSpPr>
                <a:spLocks noChangeShapeType="1"/>
              </p:cNvSpPr>
              <p:nvPr/>
            </p:nvSpPr>
            <p:spPr bwMode="auto">
              <a:xfrm>
                <a:off x="1584" y="21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35228" name="Group 60"/>
            <p:cNvGrpSpPr>
              <a:grpSpLocks/>
            </p:cNvGrpSpPr>
            <p:nvPr/>
          </p:nvGrpSpPr>
          <p:grpSpPr bwMode="auto">
            <a:xfrm>
              <a:off x="3408" y="2688"/>
              <a:ext cx="768" cy="845"/>
              <a:chOff x="3888" y="1920"/>
              <a:chExt cx="768" cy="845"/>
            </a:xfrm>
          </p:grpSpPr>
          <p:sp>
            <p:nvSpPr>
              <p:cNvPr id="135229" name="Oval 61"/>
              <p:cNvSpPr>
                <a:spLocks noChangeArrowheads="1"/>
              </p:cNvSpPr>
              <p:nvPr/>
            </p:nvSpPr>
            <p:spPr bwMode="auto">
              <a:xfrm>
                <a:off x="4176" y="2256"/>
                <a:ext cx="288" cy="288"/>
              </a:xfrm>
              <a:prstGeom prst="ellipse">
                <a:avLst/>
              </a:prstGeom>
              <a:solidFill>
                <a:srgbClr val="00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5230" name="Text Box 62"/>
              <p:cNvSpPr txBox="1">
                <a:spLocks noChangeArrowheads="1"/>
              </p:cNvSpPr>
              <p:nvPr/>
            </p:nvSpPr>
            <p:spPr bwMode="auto">
              <a:xfrm>
                <a:off x="3888" y="2544"/>
                <a:ext cx="768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node_(1)</a:t>
                </a:r>
              </a:p>
            </p:txBody>
          </p:sp>
          <p:grpSp>
            <p:nvGrpSpPr>
              <p:cNvPr id="135231" name="Group 63"/>
              <p:cNvGrpSpPr>
                <a:grpSpLocks/>
              </p:cNvGrpSpPr>
              <p:nvPr/>
            </p:nvGrpSpPr>
            <p:grpSpPr bwMode="auto">
              <a:xfrm>
                <a:off x="3936" y="1920"/>
                <a:ext cx="720" cy="240"/>
                <a:chOff x="4656" y="3216"/>
                <a:chExt cx="480" cy="240"/>
              </a:xfrm>
            </p:grpSpPr>
            <p:sp>
              <p:nvSpPr>
                <p:cNvPr id="135232" name="Rectangle 64"/>
                <p:cNvSpPr>
                  <a:spLocks noChangeArrowheads="1"/>
                </p:cNvSpPr>
                <p:nvPr/>
              </p:nvSpPr>
              <p:spPr bwMode="auto">
                <a:xfrm>
                  <a:off x="4704" y="3216"/>
                  <a:ext cx="384" cy="240"/>
                </a:xfrm>
                <a:prstGeom prst="rect">
                  <a:avLst/>
                </a:prstGeom>
                <a:solidFill>
                  <a:srgbClr val="00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5233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4656" y="3216"/>
                  <a:ext cx="480" cy="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92075" tIns="46038" rIns="92075" bIns="46038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buClr>
                      <a:schemeClr val="tx1"/>
                    </a:buClr>
                  </a:pPr>
                  <a:r>
                    <a:rPr lang="en-US" sz="1700"/>
                    <a:t>TCPsink</a:t>
                  </a:r>
                </a:p>
              </p:txBody>
            </p:sp>
          </p:grpSp>
          <p:sp>
            <p:nvSpPr>
              <p:cNvPr id="135234" name="Line 66"/>
              <p:cNvSpPr>
                <a:spLocks noChangeShapeType="1"/>
              </p:cNvSpPr>
              <p:nvPr/>
            </p:nvSpPr>
            <p:spPr bwMode="auto">
              <a:xfrm flipV="1">
                <a:off x="4320" y="21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35237" name="Line 69"/>
            <p:cNvSpPr>
              <a:spLocks noChangeShapeType="1"/>
            </p:cNvSpPr>
            <p:nvPr/>
          </p:nvSpPr>
          <p:spPr bwMode="auto">
            <a:xfrm>
              <a:off x="2304" y="3168"/>
              <a:ext cx="7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135238" name="Rectangle 70"/>
            <p:cNvSpPr>
              <a:spLocks noChangeArrowheads="1"/>
            </p:cNvSpPr>
            <p:nvPr/>
          </p:nvSpPr>
          <p:spPr bwMode="auto">
            <a:xfrm>
              <a:off x="2448" y="307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35239" name="Rectangle 71"/>
            <p:cNvSpPr>
              <a:spLocks noChangeArrowheads="1"/>
            </p:cNvSpPr>
            <p:nvPr/>
          </p:nvSpPr>
          <p:spPr bwMode="auto">
            <a:xfrm>
              <a:off x="2736" y="3072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35240" name="Rectangle 72"/>
            <p:cNvSpPr>
              <a:spLocks noChangeArrowheads="1"/>
            </p:cNvSpPr>
            <p:nvPr/>
          </p:nvSpPr>
          <p:spPr bwMode="auto">
            <a:xfrm rot="4156467">
              <a:off x="3072" y="3264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35241" name="Rectangle 73"/>
            <p:cNvSpPr>
              <a:spLocks noChangeArrowheads="1"/>
            </p:cNvSpPr>
            <p:nvPr/>
          </p:nvSpPr>
          <p:spPr bwMode="auto">
            <a:xfrm rot="5536953">
              <a:off x="3120" y="345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CCE5-9B62-4457-B7FA-79A2D8E1BCA2}" type="slidenum">
              <a:rPr lang="en-US"/>
              <a:pPr/>
              <a:t>16</a:t>
            </a:fld>
            <a:endParaRPr 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Setting Up Variables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3263" y="1354138"/>
            <a:ext cx="7739062" cy="3522662"/>
          </a:xfrm>
          <a:solidFill>
            <a:schemeClr val="accent1"/>
          </a:solidFill>
        </p:spPr>
        <p:txBody>
          <a:bodyPr/>
          <a:lstStyle/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#======================================================================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# Define options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#======================================================================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val(chan) Channel/WirelessChannel  	;# channel type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val(prop) Propagation/TwoRayGround 	;# radio-propagation model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val(ant) Antenna/OmniAntenna 	;# Antenna type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val(ll) LL 	;# Link layer type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val(ifq) Queue/DropTail/PriQueue 	;# Interface queue type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val(ifqlen) 50 	;# max packet in ifq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val(netif) Phy/WirelessPhy 	;# network interface type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val(mac) Mac/802_11 	;# MAC type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val(rp) DSDV 	;# ad-hoc routing protocol </a:t>
            </a:r>
          </a:p>
          <a:p>
            <a:pPr>
              <a:buFontTx/>
              <a:buNone/>
              <a:tabLst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val(nn) 2 	;# number of mobilenodes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A897-FCC7-4A1A-A987-AFA8488C1448}" type="slidenum">
              <a:rPr lang="en-US"/>
              <a:pPr/>
              <a:t>17</a:t>
            </a:fld>
            <a:endParaRPr 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Setting Up Variables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39063" cy="381000"/>
          </a:xfrm>
          <a:noFill/>
        </p:spPr>
        <p:txBody>
          <a:bodyPr/>
          <a:lstStyle/>
          <a:p>
            <a:pPr>
              <a:buFontTx/>
              <a:buNone/>
              <a:tabLst>
                <a:tab pos="4232275" algn="l"/>
              </a:tabLst>
            </a:pPr>
            <a:r>
              <a:rPr lang="en-US" sz="1600"/>
              <a:t>Instantiate simulator object</a:t>
            </a:r>
          </a:p>
        </p:txBody>
      </p:sp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914400" y="3657600"/>
            <a:ext cx="3276600" cy="609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set topo [new Topography]</a:t>
            </a:r>
          </a:p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$topo load_flatgrid 500 500 </a:t>
            </a: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914400" y="1676400"/>
            <a:ext cx="281940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set ns_ [new Simulator]</a:t>
            </a:r>
            <a:r>
              <a:rPr lang="en-US">
                <a:latin typeface="Arial Unicode MS" pitchFamily="34" charset="-128"/>
              </a:rPr>
              <a:t> </a:t>
            </a:r>
            <a:r>
              <a:rPr lang="en-US">
                <a:latin typeface="Courier New" pitchFamily="49" charset="0"/>
              </a:rPr>
              <a:t> </a:t>
            </a:r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914400" y="2590800"/>
            <a:ext cx="35052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set tracefd [open simple.tr w] </a:t>
            </a:r>
          </a:p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$ns_ trace-all $tracefd</a:t>
            </a:r>
            <a:r>
              <a:rPr lang="en-US">
                <a:latin typeface="Arial Unicode MS" pitchFamily="34" charset="-128"/>
              </a:rPr>
              <a:t> </a:t>
            </a:r>
          </a:p>
        </p:txBody>
      </p:sp>
      <p:sp>
        <p:nvSpPr>
          <p:cNvPr id="137225" name="Rectangle 9"/>
          <p:cNvSpPr>
            <a:spLocks noChangeArrowheads="1"/>
          </p:cNvSpPr>
          <p:nvPr/>
        </p:nvSpPr>
        <p:spPr bwMode="auto">
          <a:xfrm>
            <a:off x="914400" y="4800600"/>
            <a:ext cx="228600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create-god $val(nn) </a:t>
            </a:r>
          </a:p>
        </p:txBody>
      </p:sp>
      <p:sp>
        <p:nvSpPr>
          <p:cNvPr id="137226" name="Rectangle 10"/>
          <p:cNvSpPr>
            <a:spLocks noChangeArrowheads="1"/>
          </p:cNvSpPr>
          <p:nvPr/>
        </p:nvSpPr>
        <p:spPr bwMode="auto">
          <a:xfrm>
            <a:off x="838200" y="2286000"/>
            <a:ext cx="77390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 sz="1600"/>
              <a:t>Setup Trace File</a:t>
            </a:r>
          </a:p>
        </p:txBody>
      </p:sp>
      <p:sp>
        <p:nvSpPr>
          <p:cNvPr id="137227" name="Rectangle 11"/>
          <p:cNvSpPr>
            <a:spLocks noChangeArrowheads="1"/>
          </p:cNvSpPr>
          <p:nvPr/>
        </p:nvSpPr>
        <p:spPr bwMode="auto">
          <a:xfrm>
            <a:off x="838200" y="3352800"/>
            <a:ext cx="77390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 sz="1600"/>
              <a:t>Create Topography</a:t>
            </a:r>
          </a:p>
        </p:txBody>
      </p:sp>
      <p:sp>
        <p:nvSpPr>
          <p:cNvPr id="137228" name="Rectangle 12"/>
          <p:cNvSpPr>
            <a:spLocks noChangeArrowheads="1"/>
          </p:cNvSpPr>
          <p:nvPr/>
        </p:nvSpPr>
        <p:spPr bwMode="auto">
          <a:xfrm>
            <a:off x="838200" y="4495800"/>
            <a:ext cx="77390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 sz="1600"/>
              <a:t>Create Object God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84B2-5936-4580-93D3-FED23B7C6E44}" type="slidenum">
              <a:rPr lang="en-US"/>
              <a:pPr/>
              <a:t>18</a:t>
            </a:fld>
            <a:endParaRPr lang="en-US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Configuring Mobilenode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3263" y="1354138"/>
            <a:ext cx="7739062" cy="4970462"/>
          </a:xfrm>
          <a:solidFill>
            <a:schemeClr val="accent1"/>
          </a:solidFill>
        </p:spPr>
        <p:txBody>
          <a:bodyPr/>
          <a:lstStyle/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# Configure nodes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$ns_ node-config -adhocRouting $val(rp)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-llType $val(ll)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-macType $val(mac)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-ifqType $val(ifq)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-ifqLen $val(ifqlen)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-antType $val(ant)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-propType $val(prop)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-phyType $val(netif)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-topoInstance $topo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-channelType $val(chan)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-agentTrace ON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-routerTrace ON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-macTrace OFF \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-movementTrace OFF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for {set i 0} {$i &lt; $val(nn) } {incr i} {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set node_($i) [$ns_ node ]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	$node_($i) random-motion 0 ;# disable random motion </a:t>
            </a:r>
          </a:p>
          <a:p>
            <a:pPr marL="0" indent="0">
              <a:buFontTx/>
              <a:buNone/>
              <a:tabLst>
                <a:tab pos="182721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}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9B7B-D56A-4420-948B-7F1AD9143614}" type="slidenum">
              <a:rPr lang="en-US"/>
              <a:pPr/>
              <a:t>19</a:t>
            </a:fld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Configuring Movement</a:t>
            </a:r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39063" cy="381000"/>
          </a:xfrm>
          <a:noFill/>
          <a:ln/>
        </p:spPr>
        <p:txBody>
          <a:bodyPr/>
          <a:lstStyle/>
          <a:p>
            <a:pPr>
              <a:buFontTx/>
              <a:buNone/>
              <a:tabLst>
                <a:tab pos="4232275" algn="l"/>
              </a:tabLst>
            </a:pPr>
            <a:r>
              <a:rPr lang="en-US" sz="1600"/>
              <a:t>Configure Initial Position</a:t>
            </a: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914400" y="4267200"/>
            <a:ext cx="5638800" cy="1524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# Node_(1) starts to move towards node_(0) </a:t>
            </a:r>
          </a:p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$ns_ at 50.0 "$node_(1) setdest 25.0 20.0 15.0" </a:t>
            </a:r>
          </a:p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$ns_ at 10.0 "$node_(0) setdest 20.0 18.0 1.0" </a:t>
            </a:r>
          </a:p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# Node_(1) then starts to move away from node_(0) </a:t>
            </a:r>
          </a:p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$ns_ at 100.0 "$node_(1) setdest 490.0 480.0 15.0" </a:t>
            </a:r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914400" y="1676400"/>
            <a:ext cx="5486400" cy="1600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$node_(0) set X_ 5.0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$node_(0) set Y_ 2.0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$node_(0) set Z_ 0.0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$node_(1) set X_ 390.0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$node_(1) set Y_ 385.0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$node_(1) set Z_ 0.0 </a:t>
            </a:r>
          </a:p>
        </p:txBody>
      </p:sp>
      <p:sp>
        <p:nvSpPr>
          <p:cNvPr id="143369" name="Rectangle 9"/>
          <p:cNvSpPr>
            <a:spLocks noChangeArrowheads="1"/>
          </p:cNvSpPr>
          <p:nvPr/>
        </p:nvSpPr>
        <p:spPr bwMode="auto">
          <a:xfrm>
            <a:off x="838200" y="3886200"/>
            <a:ext cx="77390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 sz="1600"/>
              <a:t>Create Movement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DC0A-DC7A-4ACF-A1B3-23F2AE397213}" type="slidenum">
              <a:rPr lang="en-US"/>
              <a:pPr/>
              <a:t>2</a:t>
            </a:fld>
            <a:endParaRPr 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About This Tutorial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Based on ns Tutorial (IX, XI) and ns manual (Chapter 14)</a:t>
            </a:r>
          </a:p>
          <a:p>
            <a:pPr lvl="1"/>
            <a:r>
              <a:rPr lang="en-US"/>
              <a:t>Can be obtained from </a:t>
            </a:r>
            <a:r>
              <a:rPr lang="en-US">
                <a:hlinkClick r:id="rId2"/>
              </a:rPr>
              <a:t>http://www.isi.edu/nsnam/ns</a:t>
            </a:r>
            <a:endParaRPr lang="en-US"/>
          </a:p>
          <a:p>
            <a:pPr lvl="1"/>
            <a:r>
              <a:rPr lang="en-US"/>
              <a:t>Latest ns release is ns2.1b9</a:t>
            </a:r>
          </a:p>
          <a:p>
            <a:r>
              <a:rPr lang="en-US"/>
              <a:t>Will not discuss installation process</a:t>
            </a:r>
          </a:p>
          <a:p>
            <a:pPr lvl="1"/>
            <a:r>
              <a:rPr lang="en-US"/>
              <a:t>Installation in linux machine is straightforward</a:t>
            </a:r>
          </a:p>
          <a:p>
            <a:pPr lvl="1"/>
            <a:r>
              <a:rPr lang="en-US"/>
              <a:t>Support for SunOS and Windows(??)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CFCB-6A58-44A6-AB6A-44359C004B36}" type="slidenum">
              <a:rPr lang="en-US"/>
              <a:pPr/>
              <a:t>20</a:t>
            </a:fld>
            <a:endParaRPr 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Setup traffic flow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5697538" cy="1922463"/>
          </a:xfrm>
          <a:solidFill>
            <a:schemeClr val="accent1"/>
          </a:solidFill>
        </p:spPr>
        <p:txBody>
          <a:bodyPr/>
          <a:lstStyle/>
          <a:p>
            <a:pPr marL="0" indent="0">
              <a:buFontTx/>
              <a:buNone/>
              <a:tabLst>
                <a:tab pos="154146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set tcp [new Agent/TCP] </a:t>
            </a:r>
          </a:p>
          <a:p>
            <a:pPr marL="0" indent="0">
              <a:buFontTx/>
              <a:buNone/>
              <a:tabLst>
                <a:tab pos="154146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$tcp set class_ 2 set sink [new Agent/TCPSink] </a:t>
            </a:r>
          </a:p>
          <a:p>
            <a:pPr marL="0" indent="0">
              <a:buFontTx/>
              <a:buNone/>
              <a:tabLst>
                <a:tab pos="154146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$ns_ attach-agent $node_(0) </a:t>
            </a:r>
          </a:p>
          <a:p>
            <a:pPr marL="0" indent="0">
              <a:buFontTx/>
              <a:buNone/>
              <a:tabLst>
                <a:tab pos="154146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$tcp $ns_ attach-agent $node_(1) </a:t>
            </a:r>
          </a:p>
          <a:p>
            <a:pPr marL="0" indent="0">
              <a:buFontTx/>
              <a:buNone/>
              <a:tabLst>
                <a:tab pos="154146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$sink $ns_ connect $tcp </a:t>
            </a:r>
          </a:p>
          <a:p>
            <a:pPr marL="0" indent="0">
              <a:buFontTx/>
              <a:buNone/>
              <a:tabLst>
                <a:tab pos="154146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$sink set ftp [new Application/FTP] </a:t>
            </a:r>
          </a:p>
          <a:p>
            <a:pPr marL="0" indent="0">
              <a:buFontTx/>
              <a:buNone/>
              <a:tabLst>
                <a:tab pos="1541463" algn="l"/>
                <a:tab pos="4232275" algn="l"/>
              </a:tabLst>
            </a:pPr>
            <a:r>
              <a:rPr lang="en-US" sz="1400">
                <a:latin typeface="Courier New" pitchFamily="49" charset="0"/>
              </a:rPr>
              <a:t>$ftp attach-agent $tcp $ns_ at 10.0 "$ftp start" </a:t>
            </a:r>
          </a:p>
        </p:txBody>
      </p:sp>
      <p:sp>
        <p:nvSpPr>
          <p:cNvPr id="142341" name="Oval 5"/>
          <p:cNvSpPr>
            <a:spLocks noChangeArrowheads="1"/>
          </p:cNvSpPr>
          <p:nvPr/>
        </p:nvSpPr>
        <p:spPr bwMode="auto">
          <a:xfrm>
            <a:off x="1600200" y="5334000"/>
            <a:ext cx="609600" cy="609600"/>
          </a:xfrm>
          <a:prstGeom prst="ellipse">
            <a:avLst/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1447800" y="4724400"/>
            <a:ext cx="990600" cy="381000"/>
          </a:xfrm>
          <a:prstGeom prst="rect">
            <a:avLst/>
          </a:prstGeom>
          <a:solidFill>
            <a:srgbClr val="00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1295400" y="5943600"/>
            <a:ext cx="12192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1700"/>
              <a:t>node_(0)</a:t>
            </a:r>
          </a:p>
        </p:txBody>
      </p:sp>
      <p:sp>
        <p:nvSpPr>
          <p:cNvPr id="142345" name="Rectangle 9"/>
          <p:cNvSpPr>
            <a:spLocks noChangeArrowheads="1"/>
          </p:cNvSpPr>
          <p:nvPr/>
        </p:nvSpPr>
        <p:spPr bwMode="auto">
          <a:xfrm>
            <a:off x="1447800" y="4038600"/>
            <a:ext cx="990600" cy="381000"/>
          </a:xfrm>
          <a:prstGeom prst="rect">
            <a:avLst/>
          </a:prstGeom>
          <a:solidFill>
            <a:srgbClr val="00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1295400" y="4038600"/>
            <a:ext cx="12192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1700"/>
              <a:t>FTP</a:t>
            </a:r>
          </a:p>
        </p:txBody>
      </p:sp>
      <p:sp>
        <p:nvSpPr>
          <p:cNvPr id="142347" name="Text Box 11"/>
          <p:cNvSpPr txBox="1">
            <a:spLocks noChangeArrowheads="1"/>
          </p:cNvSpPr>
          <p:nvPr/>
        </p:nvSpPr>
        <p:spPr bwMode="auto">
          <a:xfrm>
            <a:off x="1295400" y="4724400"/>
            <a:ext cx="12192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1700"/>
              <a:t>TCP</a:t>
            </a:r>
          </a:p>
        </p:txBody>
      </p:sp>
      <p:sp>
        <p:nvSpPr>
          <p:cNvPr id="142348" name="Line 12"/>
          <p:cNvSpPr>
            <a:spLocks noChangeShapeType="1"/>
          </p:cNvSpPr>
          <p:nvPr/>
        </p:nvSpPr>
        <p:spPr bwMode="auto">
          <a:xfrm>
            <a:off x="1905000" y="4419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142349" name="Line 13"/>
          <p:cNvSpPr>
            <a:spLocks noChangeShapeType="1"/>
          </p:cNvSpPr>
          <p:nvPr/>
        </p:nvSpPr>
        <p:spPr bwMode="auto">
          <a:xfrm>
            <a:off x="1905000" y="5105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142350" name="Oval 14"/>
          <p:cNvSpPr>
            <a:spLocks noChangeArrowheads="1"/>
          </p:cNvSpPr>
          <p:nvPr/>
        </p:nvSpPr>
        <p:spPr bwMode="auto">
          <a:xfrm>
            <a:off x="5638800" y="5334000"/>
            <a:ext cx="609600" cy="609600"/>
          </a:xfrm>
          <a:prstGeom prst="ellipse">
            <a:avLst/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42351" name="Rectangle 15"/>
          <p:cNvSpPr>
            <a:spLocks noChangeArrowheads="1"/>
          </p:cNvSpPr>
          <p:nvPr/>
        </p:nvSpPr>
        <p:spPr bwMode="auto">
          <a:xfrm>
            <a:off x="5486400" y="4724400"/>
            <a:ext cx="990600" cy="381000"/>
          </a:xfrm>
          <a:prstGeom prst="rect">
            <a:avLst/>
          </a:prstGeom>
          <a:solidFill>
            <a:srgbClr val="00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42352" name="Text Box 16"/>
          <p:cNvSpPr txBox="1">
            <a:spLocks noChangeArrowheads="1"/>
          </p:cNvSpPr>
          <p:nvPr/>
        </p:nvSpPr>
        <p:spPr bwMode="auto">
          <a:xfrm>
            <a:off x="5334000" y="5943600"/>
            <a:ext cx="12192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1700"/>
              <a:t>node_(1)</a:t>
            </a:r>
          </a:p>
        </p:txBody>
      </p:sp>
      <p:sp>
        <p:nvSpPr>
          <p:cNvPr id="142355" name="Text Box 19"/>
          <p:cNvSpPr txBox="1">
            <a:spLocks noChangeArrowheads="1"/>
          </p:cNvSpPr>
          <p:nvPr/>
        </p:nvSpPr>
        <p:spPr bwMode="auto">
          <a:xfrm>
            <a:off x="5334000" y="4724400"/>
            <a:ext cx="12192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1700"/>
              <a:t>Sink</a:t>
            </a:r>
          </a:p>
        </p:txBody>
      </p:sp>
      <p:sp>
        <p:nvSpPr>
          <p:cNvPr id="142357" name="Line 21"/>
          <p:cNvSpPr>
            <a:spLocks noChangeShapeType="1"/>
          </p:cNvSpPr>
          <p:nvPr/>
        </p:nvSpPr>
        <p:spPr bwMode="auto">
          <a:xfrm>
            <a:off x="5943600" y="5105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142358" name="Line 22"/>
          <p:cNvSpPr>
            <a:spLocks noChangeShapeType="1"/>
          </p:cNvSpPr>
          <p:nvPr/>
        </p:nvSpPr>
        <p:spPr bwMode="auto">
          <a:xfrm>
            <a:off x="2209800" y="5638800"/>
            <a:ext cx="3429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3DE5-9A26-495B-B810-EED83BDF63FD}" type="slidenum">
              <a:rPr lang="en-US"/>
              <a:pPr/>
              <a:t>21</a:t>
            </a:fld>
            <a:endParaRPr 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200"/>
              <a:t>Set Stop Time and Start Simulation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39063" cy="381000"/>
          </a:xfrm>
          <a:noFill/>
          <a:ln/>
        </p:spPr>
        <p:txBody>
          <a:bodyPr/>
          <a:lstStyle/>
          <a:p>
            <a:pPr>
              <a:buFontTx/>
              <a:buNone/>
              <a:tabLst>
                <a:tab pos="4232275" algn="l"/>
              </a:tabLst>
            </a:pPr>
            <a:r>
              <a:rPr lang="en-US" sz="1600"/>
              <a:t>Set Simulation Stop Time</a:t>
            </a:r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914400" y="4267200"/>
            <a:ext cx="34290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puts "Starting Simulation..." </a:t>
            </a:r>
          </a:p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$ns_ run </a:t>
            </a:r>
          </a:p>
        </p:txBody>
      </p:sp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914400" y="1676400"/>
            <a:ext cx="7010400" cy="1600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for {set i 0} {$i &lt; $val(nn) } {incr i} {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$ns_ at 150.0 "$node_($i) reset";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}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$ns_ at 150.0001 "stop"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$ns_ at 150.0002 "puts \"NS EXITING...\" ; 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$ns_ halt" proc stop {} { global ns_ tracefd close $tracefd } </a:t>
            </a:r>
          </a:p>
        </p:txBody>
      </p:sp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838200" y="3886200"/>
            <a:ext cx="77390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 sz="1600"/>
              <a:t>Finally, Start The Simulation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57320-4C67-4893-A05D-E3CE3CE39551}" type="slidenum">
              <a:rPr lang="en-US"/>
              <a:pPr/>
              <a:t>22</a:t>
            </a:fld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200"/>
              <a:t>Running the Script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39063" cy="4419600"/>
          </a:xfrm>
        </p:spPr>
        <p:txBody>
          <a:bodyPr/>
          <a:lstStyle/>
          <a:p>
            <a:pPr marL="225425" indent="-225425"/>
            <a:r>
              <a:rPr lang="en-US" sz="2800"/>
              <a:t>The file “simple-wireless.tcl” is under </a:t>
            </a:r>
            <a:r>
              <a:rPr lang="en-US" sz="2400"/>
              <a:t>&lt;NSRoot&gt;/ns-allinone2.1b9/ns-tutorial/examples/simple-wireless.tcl</a:t>
            </a:r>
            <a:endParaRPr lang="en-US" sz="4000"/>
          </a:p>
          <a:p>
            <a:pPr marL="225425" indent="-225425"/>
            <a:r>
              <a:rPr lang="en-US" sz="2800"/>
              <a:t> cd into the directory and type “ns simple-wireless.tcl” to run the simulation</a:t>
            </a:r>
          </a:p>
          <a:p>
            <a:pPr marL="225425" indent="-225425"/>
            <a:r>
              <a:rPr lang="en-US" sz="2800"/>
              <a:t>The simulation will generate a trace file named “simple.tr”</a:t>
            </a:r>
            <a:endParaRPr lang="en-US" sz="2000" b="1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112C1-7323-4DC0-9F01-FD994B31AE0D}" type="slidenum">
              <a:rPr lang="en-US"/>
              <a:pPr/>
              <a:t>23</a:t>
            </a:fld>
            <a:endParaRPr 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Trace File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r>
              <a:rPr lang="en-US" sz="1800">
                <a:latin typeface="Courier New" pitchFamily="49" charset="0"/>
              </a:rPr>
              <a:t>r 100.381997477 _1_ AGT  --- 82 tcp 1060 [13a 1 0 800] ------- [0:0 1:0 32 1] [32 0] 1 0</a:t>
            </a:r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endParaRPr lang="en-US" sz="1800">
              <a:latin typeface="Courier New" pitchFamily="49" charset="0"/>
            </a:endParaRPr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r>
              <a:rPr lang="en-US" sz="1800" b="1"/>
              <a:t>r</a:t>
            </a:r>
            <a:r>
              <a:rPr lang="en-US" sz="1800"/>
              <a:t>:receive event, 	</a:t>
            </a:r>
            <a:r>
              <a:rPr lang="en-US" sz="1800" b="1"/>
              <a:t>100.381997477</a:t>
            </a:r>
            <a:r>
              <a:rPr lang="en-US" sz="1800"/>
              <a:t>:time stamps, </a:t>
            </a:r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r>
              <a:rPr lang="en-US" sz="1800" b="1"/>
              <a:t>_1_:</a:t>
            </a:r>
            <a:r>
              <a:rPr lang="en-US" sz="1800"/>
              <a:t>node 1, 	</a:t>
            </a:r>
            <a:r>
              <a:rPr lang="en-US" sz="1800" b="1"/>
              <a:t>AGT</a:t>
            </a:r>
            <a:r>
              <a:rPr lang="en-US" sz="1800"/>
              <a:t>:trace generated by agent, </a:t>
            </a:r>
            <a:r>
              <a:rPr lang="en-US" sz="1800" b="1"/>
              <a:t>82</a:t>
            </a:r>
            <a:r>
              <a:rPr lang="en-US" sz="1800"/>
              <a:t>:event(pkt) id, 	</a:t>
            </a:r>
            <a:r>
              <a:rPr lang="en-US" sz="1800" b="1"/>
              <a:t>tcp</a:t>
            </a:r>
            <a:r>
              <a:rPr lang="en-US" sz="1800"/>
              <a:t>: tcp packet, 	</a:t>
            </a:r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r>
              <a:rPr lang="en-US" sz="1800" b="1"/>
              <a:t>1060</a:t>
            </a:r>
            <a:r>
              <a:rPr lang="en-US" sz="1800"/>
              <a:t>:packet size, </a:t>
            </a:r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r>
              <a:rPr lang="en-US" sz="1800" b="1"/>
              <a:t>13a(hex):</a:t>
            </a:r>
            <a:r>
              <a:rPr lang="en-US" sz="1800"/>
              <a:t>expected duration of pkt transmission (not working), </a:t>
            </a:r>
            <a:r>
              <a:rPr lang="en-US" sz="1800" b="1"/>
              <a:t>1:</a:t>
            </a:r>
            <a:r>
              <a:rPr lang="en-US" sz="1800"/>
              <a:t>sender mac id, 	</a:t>
            </a:r>
            <a:r>
              <a:rPr lang="en-US" sz="1800" b="1"/>
              <a:t>0</a:t>
            </a:r>
            <a:r>
              <a:rPr lang="en-US" sz="1800"/>
              <a:t>:transmitter mac id, 	</a:t>
            </a:r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r>
              <a:rPr lang="en-US" sz="1800" b="1"/>
              <a:t>800</a:t>
            </a:r>
            <a:r>
              <a:rPr lang="en-US" sz="1800"/>
              <a:t>:pkt type IP (806 for ARP),	</a:t>
            </a:r>
            <a:r>
              <a:rPr lang="en-US" sz="1800" b="1"/>
              <a:t>0:0</a:t>
            </a:r>
            <a:r>
              <a:rPr lang="en-US" sz="1800"/>
              <a:t>: sender address:port#</a:t>
            </a:r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r>
              <a:rPr lang="en-US" sz="1800" b="1"/>
              <a:t>1:0</a:t>
            </a:r>
            <a:r>
              <a:rPr lang="en-US" sz="1800"/>
              <a:t>: receiver address:port#, 	</a:t>
            </a:r>
            <a:r>
              <a:rPr lang="en-US" sz="1800" b="1"/>
              <a:t>32</a:t>
            </a:r>
            <a:r>
              <a:rPr lang="en-US" sz="1800"/>
              <a:t>: TTL</a:t>
            </a:r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r>
              <a:rPr lang="en-US" sz="1800" b="1"/>
              <a:t>1</a:t>
            </a:r>
            <a:r>
              <a:rPr lang="en-US" sz="1800"/>
              <a:t>: next hop address,	</a:t>
            </a:r>
            <a:r>
              <a:rPr lang="en-US" sz="1800" b="1"/>
              <a:t>[32 0]:</a:t>
            </a:r>
            <a:r>
              <a:rPr lang="en-US" sz="1800"/>
              <a:t> TCP sequence #, ack #</a:t>
            </a:r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endParaRPr lang="en-US" sz="1800"/>
          </a:p>
          <a:p>
            <a:pPr marL="0" indent="0">
              <a:buFontTx/>
              <a:buNone/>
              <a:tabLst>
                <a:tab pos="3652838" algn="l"/>
                <a:tab pos="5430838" algn="l"/>
              </a:tabLst>
            </a:pPr>
            <a:r>
              <a:rPr lang="en-US" sz="1800"/>
              <a:t>	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EE2BF-3F98-4F3B-9DD2-9E214EDB95D8}" type="slidenum">
              <a:rPr lang="en-US"/>
              <a:pPr/>
              <a:t>24</a:t>
            </a:fld>
            <a:endParaRPr 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2800"/>
              <a:t>SensorViz:GUI based Scenario Generation Tool</a:t>
            </a:r>
          </a:p>
        </p:txBody>
      </p:sp>
      <p:pic>
        <p:nvPicPr>
          <p:cNvPr id="146436" name="Picture 4" descr="C:\Documents and Settings\spark\My Documents\My Pictures\mult5no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371600"/>
            <a:ext cx="3795713" cy="3962400"/>
          </a:xfrm>
          <a:prstGeom prst="rect">
            <a:avLst/>
          </a:prstGeom>
          <a:noFill/>
        </p:spPr>
      </p:pic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1828800" y="55626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r>
              <a:rPr lang="en-US" sz="1800"/>
              <a:t>http://nesl.ee.ucla.edu/projects/sensorsim/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969-C963-4987-98FC-A4E22BA92A33}" type="slidenum">
              <a:rPr lang="en-US"/>
              <a:pPr/>
              <a:t>25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Using SensorViz output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39063" cy="381000"/>
          </a:xfrm>
          <a:noFill/>
          <a:ln/>
        </p:spPr>
        <p:txBody>
          <a:bodyPr/>
          <a:lstStyle/>
          <a:p>
            <a:pPr>
              <a:buFontTx/>
              <a:buNone/>
              <a:tabLst>
                <a:tab pos="4232275" algn="l"/>
              </a:tabLst>
            </a:pPr>
            <a:r>
              <a:rPr lang="en-US" sz="1600"/>
              <a:t>SensorViz output may look like the following</a:t>
            </a: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914400" y="5715000"/>
            <a:ext cx="342900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source “filename”</a:t>
            </a: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914400" y="1676400"/>
            <a:ext cx="4343400" cy="2819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# number of nodes = 2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# dimension x = 20000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# dimension y = 20000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# transmission range = 3000.0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# beacon = 4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$node_(0) set X_ 12415.458937198067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$node_(0) set Y_ 11612.90322580645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$node_(0) set Z_ 0.0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$node_(1) set X_ 7874.396135265701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$node_(1) set Y_ 8585.607940446649</a:t>
            </a:r>
          </a:p>
          <a:p>
            <a:pPr>
              <a:tabLst>
                <a:tab pos="4232275" algn="l"/>
              </a:tabLst>
            </a:pPr>
            <a:r>
              <a:rPr lang="en-US">
                <a:latin typeface="Courier New" pitchFamily="49" charset="0"/>
              </a:rPr>
              <a:t>$node_(1) set Z_ 0.0</a:t>
            </a:r>
          </a:p>
        </p:txBody>
      </p:sp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838200" y="5029200"/>
            <a:ext cx="502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tabLst>
                <a:tab pos="4232275" algn="l"/>
              </a:tabLst>
            </a:pPr>
            <a:r>
              <a:rPr lang="en-US" sz="1600"/>
              <a:t>Simply include the file by using “Source” command in your main tcl scpript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2F0D-CC42-4679-B3BB-A7FD0DA44BB7}" type="slidenum">
              <a:rPr lang="en-US"/>
              <a:pPr/>
              <a:t>26</a:t>
            </a:fld>
            <a:endParaRPr lang="en-US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Tips on using ns-2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Requires a good knowledge of C++</a:t>
            </a:r>
          </a:p>
          <a:p>
            <a:pPr>
              <a:lnSpc>
                <a:spcPct val="90000"/>
              </a:lnSpc>
            </a:pPr>
            <a:r>
              <a:rPr lang="en-US" sz="2400"/>
              <a:t>Good idea to start with the existing tcl script</a:t>
            </a:r>
          </a:p>
          <a:p>
            <a:pPr>
              <a:lnSpc>
                <a:spcPct val="90000"/>
              </a:lnSpc>
            </a:pPr>
            <a:r>
              <a:rPr lang="en-US" sz="2400"/>
              <a:t>Make sure to configure the position of all the nodes that you create</a:t>
            </a:r>
          </a:p>
          <a:p>
            <a:pPr>
              <a:lnSpc>
                <a:spcPct val="90000"/>
              </a:lnSpc>
            </a:pPr>
            <a:r>
              <a:rPr lang="en-US" sz="2400"/>
              <a:t>If you want to find a filename with a specific term, use “find” command</a:t>
            </a:r>
          </a:p>
          <a:p>
            <a:pPr lvl="1">
              <a:lnSpc>
                <a:spcPct val="90000"/>
              </a:lnSpc>
              <a:buFont typeface="Symbol" pitchFamily="18" charset="2"/>
              <a:buNone/>
            </a:pPr>
            <a:r>
              <a:rPr lang="en-US" sz="1900"/>
              <a:t>find . –name “*tcp*” –print</a:t>
            </a:r>
          </a:p>
          <a:p>
            <a:pPr>
              <a:lnSpc>
                <a:spcPct val="90000"/>
              </a:lnSpc>
            </a:pPr>
            <a:r>
              <a:rPr lang="en-US" sz="2400"/>
              <a:t>ns has support for basestation setting wireless network.  gaf and diffusion codes are included</a:t>
            </a:r>
          </a:p>
          <a:p>
            <a:pPr>
              <a:lnSpc>
                <a:spcPct val="90000"/>
              </a:lnSpc>
            </a:pPr>
            <a:r>
              <a:rPr lang="en-US" sz="2400"/>
              <a:t>If it’s possible, use the existing trace file for your analysis.  Otherwise, you can use cout or (printf) to output your results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D06F-2555-47F5-AC91-0383E819DD0B}" type="slidenum">
              <a:rPr lang="en-US"/>
              <a:pPr/>
              <a:t>3</a:t>
            </a:fld>
            <a:endParaRPr 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ns-2 overview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Collection of various protocols at multiple layers 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TCP(reno, tahoe, vegas, sack)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MAC(802.11, 802.3, TDMA)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Ad-hoc Routing (DSDV, DSR, AODV, TORA)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Sensor Network (diffusion, gaf)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Multicast protocols, Satellite protocols, and many others</a:t>
            </a:r>
          </a:p>
          <a:p>
            <a:pPr>
              <a:lnSpc>
                <a:spcPct val="90000"/>
              </a:lnSpc>
            </a:pPr>
            <a:r>
              <a:rPr lang="en-US" sz="2400"/>
              <a:t>Codes are contributed from multiple research communities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Good: Large set of simulation modules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Bad: Level of support and documentation varies</a:t>
            </a:r>
          </a:p>
          <a:p>
            <a:pPr>
              <a:lnSpc>
                <a:spcPct val="90000"/>
              </a:lnSpc>
            </a:pPr>
            <a:r>
              <a:rPr lang="en-US" sz="2400"/>
              <a:t>The source code and documentation is currently maintained by VINT project at ISI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ED4B-4834-4864-A2A5-116D16E2DA74}" type="slidenum">
              <a:rPr lang="en-US"/>
              <a:pPr/>
              <a:t>4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03263" y="1354138"/>
            <a:ext cx="7739062" cy="1922462"/>
          </a:xfrm>
          <a:noFill/>
          <a:ln/>
        </p:spPr>
        <p:txBody>
          <a:bodyPr/>
          <a:lstStyle/>
          <a:p>
            <a:r>
              <a:rPr lang="en-US" sz="2400"/>
              <a:t>ns-2 is an discrete event driven simulation</a:t>
            </a:r>
          </a:p>
          <a:p>
            <a:pPr lvl="1"/>
            <a:r>
              <a:rPr lang="en-US" sz="1900"/>
              <a:t>Physical activities are translated to events</a:t>
            </a:r>
          </a:p>
          <a:p>
            <a:pPr lvl="1"/>
            <a:r>
              <a:rPr lang="en-US" sz="1900"/>
              <a:t>Events are queued and processed in the order of their scheduled occurrences</a:t>
            </a:r>
          </a:p>
          <a:p>
            <a:pPr lvl="1"/>
            <a:r>
              <a:rPr lang="en-US" sz="1900"/>
              <a:t>Time progresses as the events are processed </a:t>
            </a:r>
          </a:p>
          <a:p>
            <a:pPr lvl="1"/>
            <a:endParaRPr lang="en-US" sz="1900"/>
          </a:p>
          <a:p>
            <a:pPr lvl="4"/>
            <a:endParaRPr lang="en-US" sz="1800" b="1">
              <a:solidFill>
                <a:srgbClr val="FF3300"/>
              </a:solidFill>
            </a:endParaRPr>
          </a:p>
        </p:txBody>
      </p:sp>
      <p:grpSp>
        <p:nvGrpSpPr>
          <p:cNvPr id="64543" name="Group 31"/>
          <p:cNvGrpSpPr>
            <a:grpSpLocks/>
          </p:cNvGrpSpPr>
          <p:nvPr/>
        </p:nvGrpSpPr>
        <p:grpSpPr bwMode="auto">
          <a:xfrm>
            <a:off x="1905000" y="4267200"/>
            <a:ext cx="685800" cy="685800"/>
            <a:chOff x="1200" y="3024"/>
            <a:chExt cx="432" cy="432"/>
          </a:xfrm>
        </p:grpSpPr>
        <p:sp>
          <p:nvSpPr>
            <p:cNvPr id="64517" name="Oval 5"/>
            <p:cNvSpPr>
              <a:spLocks noChangeArrowheads="1"/>
            </p:cNvSpPr>
            <p:nvPr/>
          </p:nvSpPr>
          <p:spPr bwMode="auto">
            <a:xfrm>
              <a:off x="1200" y="3024"/>
              <a:ext cx="432" cy="432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64519" name="Text Box 7"/>
            <p:cNvSpPr txBox="1">
              <a:spLocks noChangeArrowheads="1"/>
            </p:cNvSpPr>
            <p:nvPr/>
          </p:nvSpPr>
          <p:spPr bwMode="auto">
            <a:xfrm>
              <a:off x="1296" y="3120"/>
              <a:ext cx="192" cy="24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tx1"/>
                </a:buClr>
              </a:pPr>
              <a:r>
                <a:rPr lang="en-US" sz="1900"/>
                <a:t>1</a:t>
              </a:r>
            </a:p>
          </p:txBody>
        </p:sp>
      </p:grpSp>
      <p:grpSp>
        <p:nvGrpSpPr>
          <p:cNvPr id="64526" name="Group 14"/>
          <p:cNvGrpSpPr>
            <a:grpSpLocks/>
          </p:cNvGrpSpPr>
          <p:nvPr/>
        </p:nvGrpSpPr>
        <p:grpSpPr bwMode="auto">
          <a:xfrm>
            <a:off x="6172200" y="4267200"/>
            <a:ext cx="685800" cy="685800"/>
            <a:chOff x="3696" y="2496"/>
            <a:chExt cx="432" cy="432"/>
          </a:xfrm>
        </p:grpSpPr>
        <p:sp>
          <p:nvSpPr>
            <p:cNvPr id="64522" name="Oval 10"/>
            <p:cNvSpPr>
              <a:spLocks noChangeArrowheads="1"/>
            </p:cNvSpPr>
            <p:nvPr/>
          </p:nvSpPr>
          <p:spPr bwMode="auto">
            <a:xfrm>
              <a:off x="3696" y="2496"/>
              <a:ext cx="432" cy="432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64523" name="Text Box 11"/>
            <p:cNvSpPr txBox="1">
              <a:spLocks noChangeArrowheads="1"/>
            </p:cNvSpPr>
            <p:nvPr/>
          </p:nvSpPr>
          <p:spPr bwMode="auto">
            <a:xfrm>
              <a:off x="3792" y="2592"/>
              <a:ext cx="240" cy="24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tx1"/>
                </a:buClr>
              </a:pPr>
              <a:r>
                <a:rPr lang="en-US" sz="1900"/>
                <a:t>2</a:t>
              </a:r>
            </a:p>
          </p:txBody>
        </p:sp>
      </p:grpSp>
      <p:sp>
        <p:nvSpPr>
          <p:cNvPr id="64524" name="Line 12"/>
          <p:cNvSpPr>
            <a:spLocks noChangeShapeType="1"/>
          </p:cNvSpPr>
          <p:nvPr/>
        </p:nvSpPr>
        <p:spPr bwMode="auto">
          <a:xfrm flipV="1">
            <a:off x="2590800" y="4648200"/>
            <a:ext cx="3581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grpSp>
        <p:nvGrpSpPr>
          <p:cNvPr id="64547" name="Group 35"/>
          <p:cNvGrpSpPr>
            <a:grpSpLocks/>
          </p:cNvGrpSpPr>
          <p:nvPr/>
        </p:nvGrpSpPr>
        <p:grpSpPr bwMode="auto">
          <a:xfrm>
            <a:off x="2362200" y="3962400"/>
            <a:ext cx="1676400" cy="609600"/>
            <a:chOff x="1488" y="2832"/>
            <a:chExt cx="1056" cy="384"/>
          </a:xfrm>
        </p:grpSpPr>
        <p:grpSp>
          <p:nvGrpSpPr>
            <p:cNvPr id="64530" name="Group 18"/>
            <p:cNvGrpSpPr>
              <a:grpSpLocks/>
            </p:cNvGrpSpPr>
            <p:nvPr/>
          </p:nvGrpSpPr>
          <p:grpSpPr bwMode="auto">
            <a:xfrm>
              <a:off x="1680" y="3072"/>
              <a:ext cx="576" cy="144"/>
              <a:chOff x="1680" y="3024"/>
              <a:chExt cx="576" cy="144"/>
            </a:xfrm>
          </p:grpSpPr>
          <p:sp>
            <p:nvSpPr>
              <p:cNvPr id="64528" name="Rectangle 16"/>
              <p:cNvSpPr>
                <a:spLocks noChangeArrowheads="1"/>
              </p:cNvSpPr>
              <p:nvPr/>
            </p:nvSpPr>
            <p:spPr bwMode="auto">
              <a:xfrm>
                <a:off x="1680" y="3024"/>
                <a:ext cx="480" cy="144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4529" name="Rectangle 17"/>
              <p:cNvSpPr>
                <a:spLocks noChangeArrowheads="1"/>
              </p:cNvSpPr>
              <p:nvPr/>
            </p:nvSpPr>
            <p:spPr bwMode="auto">
              <a:xfrm>
                <a:off x="2160" y="3024"/>
                <a:ext cx="96" cy="144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64542" name="Text Box 30"/>
            <p:cNvSpPr txBox="1">
              <a:spLocks noChangeArrowheads="1"/>
            </p:cNvSpPr>
            <p:nvPr/>
          </p:nvSpPr>
          <p:spPr bwMode="auto">
            <a:xfrm>
              <a:off x="1488" y="2832"/>
              <a:ext cx="105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tx1"/>
                </a:buClr>
              </a:pPr>
              <a:r>
                <a:rPr lang="en-US" sz="1700"/>
                <a:t>Time: 1.5 sec</a:t>
              </a:r>
            </a:p>
          </p:txBody>
        </p:sp>
      </p:grpSp>
      <p:grpSp>
        <p:nvGrpSpPr>
          <p:cNvPr id="64548" name="Group 36"/>
          <p:cNvGrpSpPr>
            <a:grpSpLocks/>
          </p:cNvGrpSpPr>
          <p:nvPr/>
        </p:nvGrpSpPr>
        <p:grpSpPr bwMode="auto">
          <a:xfrm>
            <a:off x="4800600" y="3962400"/>
            <a:ext cx="1676400" cy="609600"/>
            <a:chOff x="3024" y="2832"/>
            <a:chExt cx="1056" cy="384"/>
          </a:xfrm>
        </p:grpSpPr>
        <p:grpSp>
          <p:nvGrpSpPr>
            <p:cNvPr id="64531" name="Group 19"/>
            <p:cNvGrpSpPr>
              <a:grpSpLocks/>
            </p:cNvGrpSpPr>
            <p:nvPr/>
          </p:nvGrpSpPr>
          <p:grpSpPr bwMode="auto">
            <a:xfrm>
              <a:off x="3264" y="3072"/>
              <a:ext cx="576" cy="144"/>
              <a:chOff x="1680" y="3024"/>
              <a:chExt cx="576" cy="144"/>
            </a:xfrm>
          </p:grpSpPr>
          <p:sp>
            <p:nvSpPr>
              <p:cNvPr id="64532" name="Rectangle 20"/>
              <p:cNvSpPr>
                <a:spLocks noChangeArrowheads="1"/>
              </p:cNvSpPr>
              <p:nvPr/>
            </p:nvSpPr>
            <p:spPr bwMode="auto">
              <a:xfrm>
                <a:off x="1680" y="3024"/>
                <a:ext cx="480" cy="144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4533" name="Rectangle 21"/>
              <p:cNvSpPr>
                <a:spLocks noChangeArrowheads="1"/>
              </p:cNvSpPr>
              <p:nvPr/>
            </p:nvSpPr>
            <p:spPr bwMode="auto">
              <a:xfrm>
                <a:off x="2160" y="3024"/>
                <a:ext cx="96" cy="144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64544" name="Text Box 32"/>
            <p:cNvSpPr txBox="1">
              <a:spLocks noChangeArrowheads="1"/>
            </p:cNvSpPr>
            <p:nvPr/>
          </p:nvSpPr>
          <p:spPr bwMode="auto">
            <a:xfrm>
              <a:off x="3024" y="2832"/>
              <a:ext cx="105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tx1"/>
                </a:buClr>
              </a:pPr>
              <a:r>
                <a:rPr lang="en-US" sz="1700"/>
                <a:t>Time: 1.7 sec</a:t>
              </a:r>
            </a:p>
          </p:txBody>
        </p:sp>
      </p:grpSp>
      <p:grpSp>
        <p:nvGrpSpPr>
          <p:cNvPr id="64550" name="Group 38"/>
          <p:cNvGrpSpPr>
            <a:grpSpLocks/>
          </p:cNvGrpSpPr>
          <p:nvPr/>
        </p:nvGrpSpPr>
        <p:grpSpPr bwMode="auto">
          <a:xfrm>
            <a:off x="5105400" y="4724400"/>
            <a:ext cx="1676400" cy="579438"/>
            <a:chOff x="3216" y="3312"/>
            <a:chExt cx="1056" cy="365"/>
          </a:xfrm>
        </p:grpSpPr>
        <p:grpSp>
          <p:nvGrpSpPr>
            <p:cNvPr id="64537" name="Group 25"/>
            <p:cNvGrpSpPr>
              <a:grpSpLocks/>
            </p:cNvGrpSpPr>
            <p:nvPr/>
          </p:nvGrpSpPr>
          <p:grpSpPr bwMode="auto">
            <a:xfrm>
              <a:off x="3648" y="3312"/>
              <a:ext cx="192" cy="144"/>
              <a:chOff x="3648" y="3312"/>
              <a:chExt cx="192" cy="144"/>
            </a:xfrm>
          </p:grpSpPr>
          <p:sp>
            <p:nvSpPr>
              <p:cNvPr id="64535" name="Rectangle 23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96" cy="14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4536" name="Rectangle 24"/>
              <p:cNvSpPr>
                <a:spLocks noChangeArrowheads="1"/>
              </p:cNvSpPr>
              <p:nvPr/>
            </p:nvSpPr>
            <p:spPr bwMode="auto">
              <a:xfrm>
                <a:off x="3744" y="3312"/>
                <a:ext cx="96" cy="14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64545" name="Text Box 33"/>
            <p:cNvSpPr txBox="1">
              <a:spLocks noChangeArrowheads="1"/>
            </p:cNvSpPr>
            <p:nvPr/>
          </p:nvSpPr>
          <p:spPr bwMode="auto">
            <a:xfrm>
              <a:off x="3216" y="3456"/>
              <a:ext cx="105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tx1"/>
                </a:buClr>
              </a:pPr>
              <a:r>
                <a:rPr lang="en-US" sz="1700"/>
                <a:t>Time: 1.8 sec</a:t>
              </a:r>
            </a:p>
          </p:txBody>
        </p:sp>
      </p:grpSp>
      <p:grpSp>
        <p:nvGrpSpPr>
          <p:cNvPr id="64549" name="Group 37"/>
          <p:cNvGrpSpPr>
            <a:grpSpLocks/>
          </p:cNvGrpSpPr>
          <p:nvPr/>
        </p:nvGrpSpPr>
        <p:grpSpPr bwMode="auto">
          <a:xfrm>
            <a:off x="2057400" y="4724400"/>
            <a:ext cx="1676400" cy="579438"/>
            <a:chOff x="1296" y="3312"/>
            <a:chExt cx="1056" cy="365"/>
          </a:xfrm>
        </p:grpSpPr>
        <p:grpSp>
          <p:nvGrpSpPr>
            <p:cNvPr id="64538" name="Group 26"/>
            <p:cNvGrpSpPr>
              <a:grpSpLocks/>
            </p:cNvGrpSpPr>
            <p:nvPr/>
          </p:nvGrpSpPr>
          <p:grpSpPr bwMode="auto">
            <a:xfrm>
              <a:off x="1680" y="3312"/>
              <a:ext cx="192" cy="144"/>
              <a:chOff x="3648" y="3312"/>
              <a:chExt cx="192" cy="144"/>
            </a:xfrm>
          </p:grpSpPr>
          <p:sp>
            <p:nvSpPr>
              <p:cNvPr id="64539" name="Rectangle 27"/>
              <p:cNvSpPr>
                <a:spLocks noChangeArrowheads="1"/>
              </p:cNvSpPr>
              <p:nvPr/>
            </p:nvSpPr>
            <p:spPr bwMode="auto">
              <a:xfrm>
                <a:off x="3648" y="3312"/>
                <a:ext cx="96" cy="14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4540" name="Rectangle 28"/>
              <p:cNvSpPr>
                <a:spLocks noChangeArrowheads="1"/>
              </p:cNvSpPr>
              <p:nvPr/>
            </p:nvSpPr>
            <p:spPr bwMode="auto">
              <a:xfrm>
                <a:off x="3744" y="3312"/>
                <a:ext cx="96" cy="14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64546" name="Text Box 34"/>
            <p:cNvSpPr txBox="1">
              <a:spLocks noChangeArrowheads="1"/>
            </p:cNvSpPr>
            <p:nvPr/>
          </p:nvSpPr>
          <p:spPr bwMode="auto">
            <a:xfrm>
              <a:off x="1296" y="3456"/>
              <a:ext cx="105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tx1"/>
                </a:buClr>
              </a:pPr>
              <a:r>
                <a:rPr lang="en-US" sz="1700"/>
                <a:t>Time: 2.0 sec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E008-6C40-4477-8F7F-3336C838C9A4}" type="slidenum">
              <a:rPr lang="en-US"/>
              <a:pPr/>
              <a:t>5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Event Driven Simulation</a:t>
            </a:r>
          </a:p>
        </p:txBody>
      </p:sp>
      <p:sp>
        <p:nvSpPr>
          <p:cNvPr id="65569" name="Line 33"/>
          <p:cNvSpPr>
            <a:spLocks noChangeShapeType="1"/>
          </p:cNvSpPr>
          <p:nvPr/>
        </p:nvSpPr>
        <p:spPr bwMode="auto">
          <a:xfrm>
            <a:off x="914400" y="3124200"/>
            <a:ext cx="274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65570" name="Line 34"/>
          <p:cNvSpPr>
            <a:spLocks noChangeShapeType="1"/>
          </p:cNvSpPr>
          <p:nvPr/>
        </p:nvSpPr>
        <p:spPr bwMode="auto">
          <a:xfrm>
            <a:off x="914400" y="3733800"/>
            <a:ext cx="274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65579" name="Line 43"/>
          <p:cNvSpPr>
            <a:spLocks noChangeShapeType="1"/>
          </p:cNvSpPr>
          <p:nvPr/>
        </p:nvSpPr>
        <p:spPr bwMode="auto">
          <a:xfrm>
            <a:off x="3657600" y="3124200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grpSp>
        <p:nvGrpSpPr>
          <p:cNvPr id="65578" name="Group 42"/>
          <p:cNvGrpSpPr>
            <a:grpSpLocks/>
          </p:cNvGrpSpPr>
          <p:nvPr/>
        </p:nvGrpSpPr>
        <p:grpSpPr bwMode="auto">
          <a:xfrm>
            <a:off x="1981200" y="3124200"/>
            <a:ext cx="1676400" cy="619125"/>
            <a:chOff x="1104" y="3408"/>
            <a:chExt cx="768" cy="390"/>
          </a:xfrm>
        </p:grpSpPr>
        <p:sp>
          <p:nvSpPr>
            <p:cNvPr id="65571" name="Rectangle 35"/>
            <p:cNvSpPr>
              <a:spLocks noChangeArrowheads="1"/>
            </p:cNvSpPr>
            <p:nvPr/>
          </p:nvSpPr>
          <p:spPr bwMode="auto">
            <a:xfrm>
              <a:off x="1104" y="3408"/>
              <a:ext cx="768" cy="384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65576" name="Text Box 40"/>
            <p:cNvSpPr txBox="1">
              <a:spLocks noChangeArrowheads="1"/>
            </p:cNvSpPr>
            <p:nvPr/>
          </p:nvSpPr>
          <p:spPr bwMode="auto">
            <a:xfrm>
              <a:off x="1104" y="3408"/>
              <a:ext cx="768" cy="390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</a:pPr>
              <a:r>
                <a:rPr lang="en-US" sz="1700"/>
                <a:t>TX Pkt Event @ 1.5sec</a:t>
              </a:r>
            </a:p>
          </p:txBody>
        </p:sp>
      </p:grpSp>
      <p:grpSp>
        <p:nvGrpSpPr>
          <p:cNvPr id="65591" name="Group 55"/>
          <p:cNvGrpSpPr>
            <a:grpSpLocks/>
          </p:cNvGrpSpPr>
          <p:nvPr/>
        </p:nvGrpSpPr>
        <p:grpSpPr bwMode="auto">
          <a:xfrm>
            <a:off x="7086600" y="1981200"/>
            <a:ext cx="1371600" cy="914400"/>
            <a:chOff x="4512" y="1920"/>
            <a:chExt cx="864" cy="576"/>
          </a:xfrm>
        </p:grpSpPr>
        <p:sp>
          <p:nvSpPr>
            <p:cNvPr id="65582" name="AutoShape 46"/>
            <p:cNvSpPr>
              <a:spLocks noChangeArrowheads="1"/>
            </p:cNvSpPr>
            <p:nvPr/>
          </p:nvSpPr>
          <p:spPr bwMode="auto">
            <a:xfrm>
              <a:off x="4512" y="1920"/>
              <a:ext cx="864" cy="576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65589" name="Text Box 53"/>
            <p:cNvSpPr txBox="1">
              <a:spLocks noChangeArrowheads="1"/>
            </p:cNvSpPr>
            <p:nvPr/>
          </p:nvSpPr>
          <p:spPr bwMode="auto">
            <a:xfrm>
              <a:off x="4560" y="2016"/>
              <a:ext cx="768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</a:pPr>
              <a:r>
                <a:rPr lang="en-US" sz="1700"/>
                <a:t>Node 1 Module</a:t>
              </a:r>
            </a:p>
          </p:txBody>
        </p:sp>
      </p:grpSp>
      <p:grpSp>
        <p:nvGrpSpPr>
          <p:cNvPr id="65592" name="Group 56"/>
          <p:cNvGrpSpPr>
            <a:grpSpLocks/>
          </p:cNvGrpSpPr>
          <p:nvPr/>
        </p:nvGrpSpPr>
        <p:grpSpPr bwMode="auto">
          <a:xfrm>
            <a:off x="7162800" y="4114800"/>
            <a:ext cx="1371600" cy="914400"/>
            <a:chOff x="4512" y="1920"/>
            <a:chExt cx="864" cy="576"/>
          </a:xfrm>
        </p:grpSpPr>
        <p:sp>
          <p:nvSpPr>
            <p:cNvPr id="65593" name="AutoShape 57"/>
            <p:cNvSpPr>
              <a:spLocks noChangeArrowheads="1"/>
            </p:cNvSpPr>
            <p:nvPr/>
          </p:nvSpPr>
          <p:spPr bwMode="auto">
            <a:xfrm>
              <a:off x="4512" y="1920"/>
              <a:ext cx="864" cy="576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65594" name="Text Box 58"/>
            <p:cNvSpPr txBox="1">
              <a:spLocks noChangeArrowheads="1"/>
            </p:cNvSpPr>
            <p:nvPr/>
          </p:nvSpPr>
          <p:spPr bwMode="auto">
            <a:xfrm>
              <a:off x="4560" y="2016"/>
              <a:ext cx="768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</a:pPr>
              <a:r>
                <a:rPr lang="en-US" sz="1700"/>
                <a:t>Node 2 Module</a:t>
              </a:r>
            </a:p>
          </p:txBody>
        </p:sp>
      </p:grpSp>
      <p:grpSp>
        <p:nvGrpSpPr>
          <p:cNvPr id="65616" name="Group 80"/>
          <p:cNvGrpSpPr>
            <a:grpSpLocks/>
          </p:cNvGrpSpPr>
          <p:nvPr/>
        </p:nvGrpSpPr>
        <p:grpSpPr bwMode="auto">
          <a:xfrm>
            <a:off x="3886200" y="1981200"/>
            <a:ext cx="3048000" cy="1447800"/>
            <a:chOff x="2496" y="1920"/>
            <a:chExt cx="1920" cy="912"/>
          </a:xfrm>
        </p:grpSpPr>
        <p:sp>
          <p:nvSpPr>
            <p:cNvPr id="65595" name="Line 59"/>
            <p:cNvSpPr>
              <a:spLocks noChangeShapeType="1"/>
            </p:cNvSpPr>
            <p:nvPr/>
          </p:nvSpPr>
          <p:spPr bwMode="auto">
            <a:xfrm flipV="1">
              <a:off x="2496" y="2352"/>
              <a:ext cx="1872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grpSp>
          <p:nvGrpSpPr>
            <p:cNvPr id="65609" name="Group 73"/>
            <p:cNvGrpSpPr>
              <a:grpSpLocks/>
            </p:cNvGrpSpPr>
            <p:nvPr/>
          </p:nvGrpSpPr>
          <p:grpSpPr bwMode="auto">
            <a:xfrm>
              <a:off x="3360" y="1920"/>
              <a:ext cx="1056" cy="390"/>
              <a:chOff x="1104" y="3408"/>
              <a:chExt cx="768" cy="390"/>
            </a:xfrm>
          </p:grpSpPr>
          <p:sp>
            <p:nvSpPr>
              <p:cNvPr id="65610" name="Rectangle 74"/>
              <p:cNvSpPr>
                <a:spLocks noChangeArrowheads="1"/>
              </p:cNvSpPr>
              <p:nvPr/>
            </p:nvSpPr>
            <p:spPr bwMode="auto">
              <a:xfrm>
                <a:off x="1104" y="3408"/>
                <a:ext cx="768" cy="384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5611" name="Text Box 75"/>
              <p:cNvSpPr txBox="1">
                <a:spLocks noChangeArrowheads="1"/>
              </p:cNvSpPr>
              <p:nvPr/>
            </p:nvSpPr>
            <p:spPr bwMode="auto">
              <a:xfrm>
                <a:off x="1104" y="3408"/>
                <a:ext cx="768" cy="390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TX Pkt Event @ 1.5sec</a:t>
                </a:r>
              </a:p>
            </p:txBody>
          </p:sp>
        </p:grpSp>
      </p:grpSp>
      <p:grpSp>
        <p:nvGrpSpPr>
          <p:cNvPr id="65617" name="Group 81"/>
          <p:cNvGrpSpPr>
            <a:grpSpLocks/>
          </p:cNvGrpSpPr>
          <p:nvPr/>
        </p:nvGrpSpPr>
        <p:grpSpPr bwMode="auto">
          <a:xfrm>
            <a:off x="1981200" y="2667000"/>
            <a:ext cx="4876800" cy="1076325"/>
            <a:chOff x="1296" y="2352"/>
            <a:chExt cx="3072" cy="678"/>
          </a:xfrm>
        </p:grpSpPr>
        <p:sp>
          <p:nvSpPr>
            <p:cNvPr id="65597" name="Line 61"/>
            <p:cNvSpPr>
              <a:spLocks noChangeShapeType="1"/>
            </p:cNvSpPr>
            <p:nvPr/>
          </p:nvSpPr>
          <p:spPr bwMode="auto">
            <a:xfrm flipH="1">
              <a:off x="2544" y="2352"/>
              <a:ext cx="1824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grpSp>
          <p:nvGrpSpPr>
            <p:cNvPr id="65613" name="Group 77"/>
            <p:cNvGrpSpPr>
              <a:grpSpLocks/>
            </p:cNvGrpSpPr>
            <p:nvPr/>
          </p:nvGrpSpPr>
          <p:grpSpPr bwMode="auto">
            <a:xfrm>
              <a:off x="1296" y="2640"/>
              <a:ext cx="1056" cy="390"/>
              <a:chOff x="1104" y="3408"/>
              <a:chExt cx="768" cy="390"/>
            </a:xfrm>
          </p:grpSpPr>
          <p:sp>
            <p:nvSpPr>
              <p:cNvPr id="65614" name="Rectangle 78"/>
              <p:cNvSpPr>
                <a:spLocks noChangeArrowheads="1"/>
              </p:cNvSpPr>
              <p:nvPr/>
            </p:nvSpPr>
            <p:spPr bwMode="auto">
              <a:xfrm>
                <a:off x="1104" y="3408"/>
                <a:ext cx="768" cy="384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5615" name="Text Box 79"/>
              <p:cNvSpPr txBox="1">
                <a:spLocks noChangeArrowheads="1"/>
              </p:cNvSpPr>
              <p:nvPr/>
            </p:nvSpPr>
            <p:spPr bwMode="auto">
              <a:xfrm>
                <a:off x="1104" y="3408"/>
                <a:ext cx="768" cy="390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RX Pkt Event @ 1.7sec</a:t>
                </a:r>
              </a:p>
            </p:txBody>
          </p:sp>
        </p:grpSp>
      </p:grpSp>
      <p:grpSp>
        <p:nvGrpSpPr>
          <p:cNvPr id="65626" name="Group 90"/>
          <p:cNvGrpSpPr>
            <a:grpSpLocks/>
          </p:cNvGrpSpPr>
          <p:nvPr/>
        </p:nvGrpSpPr>
        <p:grpSpPr bwMode="auto">
          <a:xfrm>
            <a:off x="3962400" y="3505200"/>
            <a:ext cx="2971800" cy="1762125"/>
            <a:chOff x="2544" y="2880"/>
            <a:chExt cx="1872" cy="1110"/>
          </a:xfrm>
        </p:grpSpPr>
        <p:sp>
          <p:nvSpPr>
            <p:cNvPr id="65607" name="Line 71"/>
            <p:cNvSpPr>
              <a:spLocks noChangeShapeType="1"/>
            </p:cNvSpPr>
            <p:nvPr/>
          </p:nvSpPr>
          <p:spPr bwMode="auto">
            <a:xfrm>
              <a:off x="2544" y="2880"/>
              <a:ext cx="1872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grpSp>
          <p:nvGrpSpPr>
            <p:cNvPr id="65623" name="Group 87"/>
            <p:cNvGrpSpPr>
              <a:grpSpLocks/>
            </p:cNvGrpSpPr>
            <p:nvPr/>
          </p:nvGrpSpPr>
          <p:grpSpPr bwMode="auto">
            <a:xfrm>
              <a:off x="3360" y="3600"/>
              <a:ext cx="1056" cy="390"/>
              <a:chOff x="1104" y="3408"/>
              <a:chExt cx="768" cy="390"/>
            </a:xfrm>
          </p:grpSpPr>
          <p:sp>
            <p:nvSpPr>
              <p:cNvPr id="65624" name="Rectangle 88"/>
              <p:cNvSpPr>
                <a:spLocks noChangeArrowheads="1"/>
              </p:cNvSpPr>
              <p:nvPr/>
            </p:nvSpPr>
            <p:spPr bwMode="auto">
              <a:xfrm>
                <a:off x="1104" y="3408"/>
                <a:ext cx="768" cy="384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5625" name="Text Box 89"/>
              <p:cNvSpPr txBox="1">
                <a:spLocks noChangeArrowheads="1"/>
              </p:cNvSpPr>
              <p:nvPr/>
            </p:nvSpPr>
            <p:spPr bwMode="auto">
              <a:xfrm>
                <a:off x="1104" y="3408"/>
                <a:ext cx="768" cy="390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RX Pkt Event @ 1.7sec</a:t>
                </a:r>
              </a:p>
            </p:txBody>
          </p:sp>
        </p:grpSp>
      </p:grpSp>
      <p:grpSp>
        <p:nvGrpSpPr>
          <p:cNvPr id="65634" name="Group 98"/>
          <p:cNvGrpSpPr>
            <a:grpSpLocks/>
          </p:cNvGrpSpPr>
          <p:nvPr/>
        </p:nvGrpSpPr>
        <p:grpSpPr bwMode="auto">
          <a:xfrm>
            <a:off x="1981200" y="3124200"/>
            <a:ext cx="4953000" cy="1447800"/>
            <a:chOff x="1296" y="2640"/>
            <a:chExt cx="3120" cy="912"/>
          </a:xfrm>
        </p:grpSpPr>
        <p:grpSp>
          <p:nvGrpSpPr>
            <p:cNvPr id="65629" name="Group 93"/>
            <p:cNvGrpSpPr>
              <a:grpSpLocks/>
            </p:cNvGrpSpPr>
            <p:nvPr/>
          </p:nvGrpSpPr>
          <p:grpSpPr bwMode="auto">
            <a:xfrm>
              <a:off x="1296" y="2640"/>
              <a:ext cx="1056" cy="390"/>
              <a:chOff x="1104" y="3408"/>
              <a:chExt cx="768" cy="390"/>
            </a:xfrm>
          </p:grpSpPr>
          <p:sp>
            <p:nvSpPr>
              <p:cNvPr id="65630" name="Rectangle 94"/>
              <p:cNvSpPr>
                <a:spLocks noChangeArrowheads="1"/>
              </p:cNvSpPr>
              <p:nvPr/>
            </p:nvSpPr>
            <p:spPr bwMode="auto">
              <a:xfrm>
                <a:off x="1104" y="3408"/>
                <a:ext cx="768" cy="38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5631" name="Text Box 95"/>
              <p:cNvSpPr txBox="1">
                <a:spLocks noChangeArrowheads="1"/>
              </p:cNvSpPr>
              <p:nvPr/>
            </p:nvSpPr>
            <p:spPr bwMode="auto">
              <a:xfrm>
                <a:off x="1104" y="3408"/>
                <a:ext cx="768" cy="3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TX Ack Event @ 1.8sec</a:t>
                </a:r>
              </a:p>
            </p:txBody>
          </p:sp>
        </p:grpSp>
        <p:sp>
          <p:nvSpPr>
            <p:cNvPr id="65633" name="Line 97"/>
            <p:cNvSpPr>
              <a:spLocks noChangeShapeType="1"/>
            </p:cNvSpPr>
            <p:nvPr/>
          </p:nvSpPr>
          <p:spPr bwMode="auto">
            <a:xfrm flipH="1" flipV="1">
              <a:off x="2544" y="2880"/>
              <a:ext cx="1872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</p:grpSp>
      <p:grpSp>
        <p:nvGrpSpPr>
          <p:cNvPr id="65641" name="Group 105"/>
          <p:cNvGrpSpPr>
            <a:grpSpLocks/>
          </p:cNvGrpSpPr>
          <p:nvPr/>
        </p:nvGrpSpPr>
        <p:grpSpPr bwMode="auto">
          <a:xfrm>
            <a:off x="3962400" y="3505200"/>
            <a:ext cx="2971800" cy="1762125"/>
            <a:chOff x="2544" y="2880"/>
            <a:chExt cx="1872" cy="1110"/>
          </a:xfrm>
        </p:grpSpPr>
        <p:grpSp>
          <p:nvGrpSpPr>
            <p:cNvPr id="65637" name="Group 101"/>
            <p:cNvGrpSpPr>
              <a:grpSpLocks/>
            </p:cNvGrpSpPr>
            <p:nvPr/>
          </p:nvGrpSpPr>
          <p:grpSpPr bwMode="auto">
            <a:xfrm>
              <a:off x="3360" y="3600"/>
              <a:ext cx="1056" cy="390"/>
              <a:chOff x="1104" y="3408"/>
              <a:chExt cx="768" cy="390"/>
            </a:xfrm>
          </p:grpSpPr>
          <p:sp>
            <p:nvSpPr>
              <p:cNvPr id="65638" name="Rectangle 102"/>
              <p:cNvSpPr>
                <a:spLocks noChangeArrowheads="1"/>
              </p:cNvSpPr>
              <p:nvPr/>
            </p:nvSpPr>
            <p:spPr bwMode="auto">
              <a:xfrm>
                <a:off x="1104" y="3408"/>
                <a:ext cx="768" cy="38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5639" name="Text Box 103"/>
              <p:cNvSpPr txBox="1">
                <a:spLocks noChangeArrowheads="1"/>
              </p:cNvSpPr>
              <p:nvPr/>
            </p:nvSpPr>
            <p:spPr bwMode="auto">
              <a:xfrm>
                <a:off x="1104" y="3408"/>
                <a:ext cx="768" cy="3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TX Ack Event @ 1.8sec</a:t>
                </a:r>
              </a:p>
            </p:txBody>
          </p:sp>
        </p:grpSp>
        <p:sp>
          <p:nvSpPr>
            <p:cNvPr id="65640" name="Line 104"/>
            <p:cNvSpPr>
              <a:spLocks noChangeShapeType="1"/>
            </p:cNvSpPr>
            <p:nvPr/>
          </p:nvSpPr>
          <p:spPr bwMode="auto">
            <a:xfrm flipH="1" flipV="1">
              <a:off x="2544" y="2880"/>
              <a:ext cx="1872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</p:grpSp>
      <p:grpSp>
        <p:nvGrpSpPr>
          <p:cNvPr id="65643" name="Group 107"/>
          <p:cNvGrpSpPr>
            <a:grpSpLocks/>
          </p:cNvGrpSpPr>
          <p:nvPr/>
        </p:nvGrpSpPr>
        <p:grpSpPr bwMode="auto">
          <a:xfrm>
            <a:off x="1981200" y="3124200"/>
            <a:ext cx="4953000" cy="1447800"/>
            <a:chOff x="1296" y="2640"/>
            <a:chExt cx="3120" cy="912"/>
          </a:xfrm>
        </p:grpSpPr>
        <p:grpSp>
          <p:nvGrpSpPr>
            <p:cNvPr id="65644" name="Group 108"/>
            <p:cNvGrpSpPr>
              <a:grpSpLocks/>
            </p:cNvGrpSpPr>
            <p:nvPr/>
          </p:nvGrpSpPr>
          <p:grpSpPr bwMode="auto">
            <a:xfrm>
              <a:off x="1296" y="2640"/>
              <a:ext cx="1056" cy="390"/>
              <a:chOff x="1104" y="3408"/>
              <a:chExt cx="768" cy="390"/>
            </a:xfrm>
          </p:grpSpPr>
          <p:sp>
            <p:nvSpPr>
              <p:cNvPr id="65645" name="Rectangle 109"/>
              <p:cNvSpPr>
                <a:spLocks noChangeArrowheads="1"/>
              </p:cNvSpPr>
              <p:nvPr/>
            </p:nvSpPr>
            <p:spPr bwMode="auto">
              <a:xfrm>
                <a:off x="1104" y="3408"/>
                <a:ext cx="768" cy="38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5646" name="Text Box 110"/>
              <p:cNvSpPr txBox="1">
                <a:spLocks noChangeArrowheads="1"/>
              </p:cNvSpPr>
              <p:nvPr/>
            </p:nvSpPr>
            <p:spPr bwMode="auto">
              <a:xfrm>
                <a:off x="1104" y="3408"/>
                <a:ext cx="768" cy="3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RX Ack Event @ 2.0sec</a:t>
                </a:r>
              </a:p>
            </p:txBody>
          </p:sp>
        </p:grpSp>
        <p:sp>
          <p:nvSpPr>
            <p:cNvPr id="65647" name="Line 111"/>
            <p:cNvSpPr>
              <a:spLocks noChangeShapeType="1"/>
            </p:cNvSpPr>
            <p:nvPr/>
          </p:nvSpPr>
          <p:spPr bwMode="auto">
            <a:xfrm flipH="1" flipV="1">
              <a:off x="2544" y="2880"/>
              <a:ext cx="1872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</p:grpSp>
      <p:grpSp>
        <p:nvGrpSpPr>
          <p:cNvPr id="65648" name="Group 112"/>
          <p:cNvGrpSpPr>
            <a:grpSpLocks/>
          </p:cNvGrpSpPr>
          <p:nvPr/>
        </p:nvGrpSpPr>
        <p:grpSpPr bwMode="auto">
          <a:xfrm>
            <a:off x="3886200" y="1981200"/>
            <a:ext cx="3048000" cy="1447800"/>
            <a:chOff x="2496" y="1920"/>
            <a:chExt cx="1920" cy="912"/>
          </a:xfrm>
        </p:grpSpPr>
        <p:sp>
          <p:nvSpPr>
            <p:cNvPr id="65649" name="Line 113"/>
            <p:cNvSpPr>
              <a:spLocks noChangeShapeType="1"/>
            </p:cNvSpPr>
            <p:nvPr/>
          </p:nvSpPr>
          <p:spPr bwMode="auto">
            <a:xfrm flipV="1">
              <a:off x="2496" y="2352"/>
              <a:ext cx="1872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grpSp>
          <p:nvGrpSpPr>
            <p:cNvPr id="65650" name="Group 114"/>
            <p:cNvGrpSpPr>
              <a:grpSpLocks/>
            </p:cNvGrpSpPr>
            <p:nvPr/>
          </p:nvGrpSpPr>
          <p:grpSpPr bwMode="auto">
            <a:xfrm>
              <a:off x="3360" y="1920"/>
              <a:ext cx="1056" cy="390"/>
              <a:chOff x="1104" y="3408"/>
              <a:chExt cx="768" cy="390"/>
            </a:xfrm>
          </p:grpSpPr>
          <p:sp>
            <p:nvSpPr>
              <p:cNvPr id="65651" name="Rectangle 115"/>
              <p:cNvSpPr>
                <a:spLocks noChangeArrowheads="1"/>
              </p:cNvSpPr>
              <p:nvPr/>
            </p:nvSpPr>
            <p:spPr bwMode="auto">
              <a:xfrm>
                <a:off x="1104" y="3408"/>
                <a:ext cx="768" cy="38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5652" name="Text Box 116"/>
              <p:cNvSpPr txBox="1">
                <a:spLocks noChangeArrowheads="1"/>
              </p:cNvSpPr>
              <p:nvPr/>
            </p:nvSpPr>
            <p:spPr bwMode="auto">
              <a:xfrm>
                <a:off x="1104" y="3408"/>
                <a:ext cx="768" cy="3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700"/>
                  <a:t>RX Ack Event @ 2.0sec</a:t>
                </a:r>
              </a:p>
            </p:txBody>
          </p:sp>
        </p:grpSp>
      </p:grpSp>
      <p:sp>
        <p:nvSpPr>
          <p:cNvPr id="65655" name="Text Box 119"/>
          <p:cNvSpPr txBox="1">
            <a:spLocks noChangeArrowheads="1"/>
          </p:cNvSpPr>
          <p:nvPr/>
        </p:nvSpPr>
        <p:spPr bwMode="auto">
          <a:xfrm>
            <a:off x="1219200" y="2743200"/>
            <a:ext cx="22860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1700"/>
              <a:t>Event Queue</a:t>
            </a:r>
          </a:p>
        </p:txBody>
      </p:sp>
      <p:sp>
        <p:nvSpPr>
          <p:cNvPr id="65656" name="Text Box 120"/>
          <p:cNvSpPr txBox="1">
            <a:spLocks noChangeArrowheads="1"/>
          </p:cNvSpPr>
          <p:nvPr/>
        </p:nvSpPr>
        <p:spPr bwMode="auto">
          <a:xfrm>
            <a:off x="1066800" y="3886200"/>
            <a:ext cx="26670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1700"/>
              <a:t>Simulation Finished!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65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6211-254B-45E3-8B2C-A322AA87B0B4}" type="slidenum">
              <a:rPr lang="en-US"/>
              <a:pPr/>
              <a:t>6</a:t>
            </a:fld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ns-2 Environment</a:t>
            </a:r>
          </a:p>
        </p:txBody>
      </p:sp>
      <p:grpSp>
        <p:nvGrpSpPr>
          <p:cNvPr id="125966" name="Group 14"/>
          <p:cNvGrpSpPr>
            <a:grpSpLocks/>
          </p:cNvGrpSpPr>
          <p:nvPr/>
        </p:nvGrpSpPr>
        <p:grpSpPr bwMode="auto">
          <a:xfrm>
            <a:off x="1295400" y="1295400"/>
            <a:ext cx="2286000" cy="914400"/>
            <a:chOff x="816" y="1008"/>
            <a:chExt cx="1440" cy="576"/>
          </a:xfrm>
        </p:grpSpPr>
        <p:sp>
          <p:nvSpPr>
            <p:cNvPr id="125958" name="AutoShape 6"/>
            <p:cNvSpPr>
              <a:spLocks noChangeArrowheads="1"/>
            </p:cNvSpPr>
            <p:nvPr/>
          </p:nvSpPr>
          <p:spPr bwMode="auto">
            <a:xfrm>
              <a:off x="816" y="1008"/>
              <a:ext cx="1440" cy="57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25961" name="Text Box 9"/>
            <p:cNvSpPr txBox="1">
              <a:spLocks noChangeArrowheads="1"/>
            </p:cNvSpPr>
            <p:nvPr/>
          </p:nvSpPr>
          <p:spPr bwMode="auto">
            <a:xfrm>
              <a:off x="912" y="1056"/>
              <a:ext cx="1248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100"/>
                <a:t>Simulation Scenario</a:t>
              </a:r>
            </a:p>
          </p:txBody>
        </p:sp>
      </p:grpSp>
      <p:sp>
        <p:nvSpPr>
          <p:cNvPr id="125956" name="AutoShape 4"/>
          <p:cNvSpPr>
            <a:spLocks noChangeArrowheads="1"/>
          </p:cNvSpPr>
          <p:nvPr/>
        </p:nvSpPr>
        <p:spPr bwMode="auto">
          <a:xfrm>
            <a:off x="1295400" y="2971800"/>
            <a:ext cx="2286000" cy="914400"/>
          </a:xfrm>
          <a:prstGeom prst="roundRect">
            <a:avLst>
              <a:gd name="adj" fmla="val 16667"/>
            </a:avLst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1447800" y="3276600"/>
            <a:ext cx="1981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2100"/>
              <a:t>Tcl Script</a:t>
            </a:r>
          </a:p>
        </p:txBody>
      </p:sp>
      <p:grpSp>
        <p:nvGrpSpPr>
          <p:cNvPr id="125968" name="Group 16"/>
          <p:cNvGrpSpPr>
            <a:grpSpLocks/>
          </p:cNvGrpSpPr>
          <p:nvPr/>
        </p:nvGrpSpPr>
        <p:grpSpPr bwMode="auto">
          <a:xfrm>
            <a:off x="1143000" y="4724400"/>
            <a:ext cx="2590800" cy="914400"/>
            <a:chOff x="720" y="2880"/>
            <a:chExt cx="1632" cy="576"/>
          </a:xfrm>
        </p:grpSpPr>
        <p:sp>
          <p:nvSpPr>
            <p:cNvPr id="125957" name="AutoShape 5"/>
            <p:cNvSpPr>
              <a:spLocks noChangeArrowheads="1"/>
            </p:cNvSpPr>
            <p:nvPr/>
          </p:nvSpPr>
          <p:spPr bwMode="auto">
            <a:xfrm>
              <a:off x="816" y="2880"/>
              <a:ext cx="1440" cy="576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25963" name="Text Box 11"/>
            <p:cNvSpPr txBox="1">
              <a:spLocks noChangeArrowheads="1"/>
            </p:cNvSpPr>
            <p:nvPr/>
          </p:nvSpPr>
          <p:spPr bwMode="auto">
            <a:xfrm>
              <a:off x="720" y="2928"/>
              <a:ext cx="1632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100"/>
                <a:t>C++ Implementation</a:t>
              </a:r>
            </a:p>
          </p:txBody>
        </p:sp>
      </p:grpSp>
      <p:sp>
        <p:nvSpPr>
          <p:cNvPr id="125964" name="AutoShape 12"/>
          <p:cNvSpPr>
            <a:spLocks noChangeArrowheads="1"/>
          </p:cNvSpPr>
          <p:nvPr/>
        </p:nvSpPr>
        <p:spPr bwMode="auto">
          <a:xfrm>
            <a:off x="2209800" y="3886200"/>
            <a:ext cx="533400" cy="838200"/>
          </a:xfrm>
          <a:prstGeom prst="upDownArrow">
            <a:avLst>
              <a:gd name="adj1" fmla="val 47222"/>
              <a:gd name="adj2" fmla="val 51726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25965" name="AutoShape 13"/>
          <p:cNvSpPr>
            <a:spLocks noChangeArrowheads="1"/>
          </p:cNvSpPr>
          <p:nvPr/>
        </p:nvSpPr>
        <p:spPr bwMode="auto">
          <a:xfrm>
            <a:off x="2209800" y="2209800"/>
            <a:ext cx="533400" cy="762000"/>
          </a:xfrm>
          <a:prstGeom prst="upDownArrow">
            <a:avLst>
              <a:gd name="adj1" fmla="val 47222"/>
              <a:gd name="adj2" fmla="val 47024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grpSp>
        <p:nvGrpSpPr>
          <p:cNvPr id="125996" name="Group 44"/>
          <p:cNvGrpSpPr>
            <a:grpSpLocks/>
          </p:cNvGrpSpPr>
          <p:nvPr/>
        </p:nvGrpSpPr>
        <p:grpSpPr bwMode="auto">
          <a:xfrm>
            <a:off x="4648200" y="1295400"/>
            <a:ext cx="3810000" cy="685800"/>
            <a:chOff x="3168" y="1056"/>
            <a:chExt cx="2400" cy="432"/>
          </a:xfrm>
        </p:grpSpPr>
        <p:grpSp>
          <p:nvGrpSpPr>
            <p:cNvPr id="125969" name="Group 17"/>
            <p:cNvGrpSpPr>
              <a:grpSpLocks/>
            </p:cNvGrpSpPr>
            <p:nvPr/>
          </p:nvGrpSpPr>
          <p:grpSpPr bwMode="auto">
            <a:xfrm>
              <a:off x="3168" y="1056"/>
              <a:ext cx="432" cy="432"/>
              <a:chOff x="1200" y="3024"/>
              <a:chExt cx="432" cy="432"/>
            </a:xfrm>
          </p:grpSpPr>
          <p:sp>
            <p:nvSpPr>
              <p:cNvPr id="125970" name="Oval 18"/>
              <p:cNvSpPr>
                <a:spLocks noChangeArrowheads="1"/>
              </p:cNvSpPr>
              <p:nvPr/>
            </p:nvSpPr>
            <p:spPr bwMode="auto">
              <a:xfrm>
                <a:off x="1200" y="3024"/>
                <a:ext cx="432" cy="432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5971" name="Text Box 19"/>
              <p:cNvSpPr txBox="1">
                <a:spLocks noChangeArrowheads="1"/>
              </p:cNvSpPr>
              <p:nvPr/>
            </p:nvSpPr>
            <p:spPr bwMode="auto">
              <a:xfrm>
                <a:off x="1296" y="3120"/>
                <a:ext cx="192" cy="24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900"/>
                  <a:t>1</a:t>
                </a:r>
              </a:p>
            </p:txBody>
          </p:sp>
        </p:grpSp>
        <p:grpSp>
          <p:nvGrpSpPr>
            <p:cNvPr id="125972" name="Group 20"/>
            <p:cNvGrpSpPr>
              <a:grpSpLocks/>
            </p:cNvGrpSpPr>
            <p:nvPr/>
          </p:nvGrpSpPr>
          <p:grpSpPr bwMode="auto">
            <a:xfrm>
              <a:off x="5136" y="1056"/>
              <a:ext cx="432" cy="432"/>
              <a:chOff x="3696" y="2496"/>
              <a:chExt cx="432" cy="432"/>
            </a:xfrm>
          </p:grpSpPr>
          <p:sp>
            <p:nvSpPr>
              <p:cNvPr id="125973" name="Oval 21"/>
              <p:cNvSpPr>
                <a:spLocks noChangeArrowheads="1"/>
              </p:cNvSpPr>
              <p:nvPr/>
            </p:nvSpPr>
            <p:spPr bwMode="auto">
              <a:xfrm>
                <a:off x="3696" y="2496"/>
                <a:ext cx="432" cy="432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5974" name="Text Box 22"/>
              <p:cNvSpPr txBox="1">
                <a:spLocks noChangeArrowheads="1"/>
              </p:cNvSpPr>
              <p:nvPr/>
            </p:nvSpPr>
            <p:spPr bwMode="auto">
              <a:xfrm>
                <a:off x="3792" y="2592"/>
                <a:ext cx="240" cy="24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US" sz="1900"/>
                  <a:t>2</a:t>
                </a:r>
              </a:p>
            </p:txBody>
          </p:sp>
        </p:grpSp>
        <p:sp>
          <p:nvSpPr>
            <p:cNvPr id="125975" name="Line 23"/>
            <p:cNvSpPr>
              <a:spLocks noChangeShapeType="1"/>
            </p:cNvSpPr>
            <p:nvPr/>
          </p:nvSpPr>
          <p:spPr bwMode="auto">
            <a:xfrm flipV="1">
              <a:off x="3600" y="1296"/>
              <a:ext cx="15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</p:grpSp>
      <p:sp>
        <p:nvSpPr>
          <p:cNvPr id="125997" name="Line 45"/>
          <p:cNvSpPr>
            <a:spLocks noChangeShapeType="1"/>
          </p:cNvSpPr>
          <p:nvPr/>
        </p:nvSpPr>
        <p:spPr bwMode="auto">
          <a:xfrm>
            <a:off x="457200" y="2590800"/>
            <a:ext cx="80772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125998" name="Line 46"/>
          <p:cNvSpPr>
            <a:spLocks noChangeShapeType="1"/>
          </p:cNvSpPr>
          <p:nvPr/>
        </p:nvSpPr>
        <p:spPr bwMode="auto">
          <a:xfrm>
            <a:off x="533400" y="4343400"/>
            <a:ext cx="80772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126000" name="Text Box 48"/>
          <p:cNvSpPr txBox="1">
            <a:spLocks noChangeArrowheads="1"/>
          </p:cNvSpPr>
          <p:nvPr/>
        </p:nvSpPr>
        <p:spPr bwMode="auto">
          <a:xfrm>
            <a:off x="4419600" y="2743200"/>
            <a:ext cx="4038600" cy="14287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137160" rIns="92075" bIns="137160"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sz="1900" b="1">
                <a:latin typeface="Courier New" pitchFamily="49" charset="0"/>
              </a:rPr>
              <a:t>set ns_ [new Simulator] </a:t>
            </a:r>
          </a:p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sz="1900" b="1">
                <a:latin typeface="Courier New" pitchFamily="49" charset="0"/>
              </a:rPr>
              <a:t>set node_(0) [$ns_ node] </a:t>
            </a:r>
          </a:p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sz="1900" b="1">
                <a:latin typeface="Courier New" pitchFamily="49" charset="0"/>
              </a:rPr>
              <a:t>set node_(1) [$ns_ node] </a:t>
            </a:r>
          </a:p>
        </p:txBody>
      </p:sp>
      <p:sp>
        <p:nvSpPr>
          <p:cNvPr id="126002" name="Text Box 50"/>
          <p:cNvSpPr txBox="1">
            <a:spLocks noChangeArrowheads="1"/>
          </p:cNvSpPr>
          <p:nvPr/>
        </p:nvSpPr>
        <p:spPr bwMode="auto">
          <a:xfrm>
            <a:off x="3886200" y="4419600"/>
            <a:ext cx="4876800" cy="18065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137160" rIns="92075" bIns="137160"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 sz="1700" b="1">
                <a:latin typeface="Courier New" pitchFamily="49" charset="0"/>
              </a:rPr>
              <a:t>class MobileNode : public Node </a:t>
            </a:r>
          </a:p>
          <a:p>
            <a:pPr>
              <a:lnSpc>
                <a:spcPct val="3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 sz="1700" b="1">
                <a:latin typeface="Courier New" pitchFamily="49" charset="0"/>
              </a:rPr>
              <a:t>{</a:t>
            </a:r>
          </a:p>
          <a:p>
            <a:pPr>
              <a:lnSpc>
                <a:spcPct val="3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 sz="1700" b="1">
                <a:latin typeface="Courier New" pitchFamily="49" charset="0"/>
              </a:rPr>
              <a:t>	friend class PositionHandler;</a:t>
            </a:r>
          </a:p>
          <a:p>
            <a:pPr>
              <a:lnSpc>
                <a:spcPct val="3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 sz="1700" b="1">
                <a:latin typeface="Courier New" pitchFamily="49" charset="0"/>
              </a:rPr>
              <a:t>public:</a:t>
            </a:r>
          </a:p>
          <a:p>
            <a:pPr>
              <a:lnSpc>
                <a:spcPct val="3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 sz="1700" b="1">
                <a:latin typeface="Courier New" pitchFamily="49" charset="0"/>
              </a:rPr>
              <a:t>        MobileNode();</a:t>
            </a:r>
          </a:p>
          <a:p>
            <a:pPr>
              <a:lnSpc>
                <a:spcPct val="3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 sz="1700" b="1">
                <a:latin typeface="Courier New" pitchFamily="49" charset="0"/>
              </a:rPr>
              <a:t>		</a:t>
            </a:r>
            <a:r>
              <a:rPr lang="en-US" sz="1700" b="1">
                <a:latin typeface="Courier New" pitchFamily="49" charset="0"/>
                <a:cs typeface="Courier New" pitchFamily="49" charset="0"/>
              </a:rPr>
              <a:t>•</a:t>
            </a:r>
          </a:p>
          <a:p>
            <a:pPr>
              <a:lnSpc>
                <a:spcPct val="3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 sz="1700" b="1">
                <a:latin typeface="Courier New" pitchFamily="49" charset="0"/>
                <a:cs typeface="Courier New" pitchFamily="49" charset="0"/>
              </a:rPr>
              <a:t>		•</a:t>
            </a:r>
          </a:p>
          <a:p>
            <a:pPr>
              <a:lnSpc>
                <a:spcPct val="3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 sz="1700" b="1">
                <a:latin typeface="Courier New" pitchFamily="49" charset="0"/>
                <a:cs typeface="Courier New" pitchFamily="49" charset="0"/>
              </a:rPr>
              <a:t>}	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4F218-F9CB-4766-8AD3-5FA980DDB12E}" type="slidenum">
              <a:rPr lang="en-US"/>
              <a:pPr/>
              <a:t>7</a:t>
            </a:fld>
            <a:endParaRPr 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200"/>
              <a:t>Why two languages? (Tcl &amp; C++)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C++: Detailed protocol simulations require systems programming language  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byte manipulation, packet processing, algorithm implementation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Run time speed is important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Turn around time (run simulation, find bug, fix bug, recompile, re-run) is slower</a:t>
            </a:r>
          </a:p>
          <a:p>
            <a:pPr>
              <a:lnSpc>
                <a:spcPct val="90000"/>
              </a:lnSpc>
            </a:pPr>
            <a:r>
              <a:rPr lang="en-US" sz="2800"/>
              <a:t>Tcl: Simulation of slightly varying parameters or configurations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quickly exploring a number of scenarios</a:t>
            </a:r>
          </a:p>
          <a:p>
            <a:pPr lvl="1">
              <a:lnSpc>
                <a:spcPct val="90000"/>
              </a:lnSpc>
            </a:pPr>
            <a:r>
              <a:rPr lang="en-US" sz="2100"/>
              <a:t>iteration time (change the model and re-run) is more important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535E-34AF-4573-A052-62D849B484F4}" type="slidenum">
              <a:rPr lang="en-US"/>
              <a:pPr/>
              <a:t>8</a:t>
            </a:fld>
            <a:endParaRPr 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Tcl or C++?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Tcl</a:t>
            </a:r>
          </a:p>
          <a:p>
            <a:pPr lvl="1"/>
            <a:r>
              <a:rPr lang="en-US"/>
              <a:t>Simple Configuration, Setup, Scenario</a:t>
            </a:r>
          </a:p>
          <a:p>
            <a:pPr lvl="1"/>
            <a:r>
              <a:rPr lang="en-US"/>
              <a:t>If it’s something that can be done without modifying existing Tcl module. </a:t>
            </a:r>
          </a:p>
          <a:p>
            <a:r>
              <a:rPr lang="en-US"/>
              <a:t>C++</a:t>
            </a:r>
          </a:p>
          <a:p>
            <a:pPr lvl="1"/>
            <a:r>
              <a:rPr lang="en-US"/>
              <a:t>Anything that requires processing each packet</a:t>
            </a:r>
          </a:p>
          <a:p>
            <a:pPr lvl="1"/>
            <a:r>
              <a:rPr lang="en-US"/>
              <a:t>Needs to change behavior of existing module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3C6D-49C0-414C-B3D8-0425650D30A5}" type="slidenum">
              <a:rPr lang="en-US"/>
              <a:pPr/>
              <a:t>9</a:t>
            </a:fld>
            <a:endParaRPr 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Wireless Simulation in ns-2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Contributed from CMU’s Monarch project (Wireless extension to ns-2)</a:t>
            </a:r>
          </a:p>
          <a:p>
            <a:r>
              <a:rPr lang="en-US" sz="2800"/>
              <a:t>Various modules were added to ns-2 to simulate node mobility and wireless networking</a:t>
            </a:r>
          </a:p>
          <a:p>
            <a:pPr lvl="1"/>
            <a:r>
              <a:rPr lang="en-US" sz="2100"/>
              <a:t>Mobile Node</a:t>
            </a:r>
          </a:p>
          <a:p>
            <a:pPr lvl="1"/>
            <a:r>
              <a:rPr lang="en-US" sz="2100"/>
              <a:t>Ad-hoc Routing(DSR, DSDV, TORA, AODV)</a:t>
            </a:r>
          </a:p>
          <a:p>
            <a:pPr lvl="1"/>
            <a:r>
              <a:rPr lang="en-US" sz="2100"/>
              <a:t>MAC802.11</a:t>
            </a:r>
          </a:p>
          <a:p>
            <a:pPr lvl="1"/>
            <a:r>
              <a:rPr lang="en-US" sz="2100"/>
              <a:t>Radio Propagation Model</a:t>
            </a:r>
          </a:p>
          <a:p>
            <a:pPr lvl="1"/>
            <a:r>
              <a:rPr lang="en-US" sz="2100"/>
              <a:t>Channel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cla">
  <a:themeElements>
    <a:clrScheme name="ucla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ucl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4232275" algn="l"/>
          </a:tabLst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4232275" algn="l"/>
          </a:tabLst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ucl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l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Settings\spark\Application Data\Microsoft\Templates\ucla.pot</Template>
  <TotalTime>49332</TotalTime>
  <Words>1430</Words>
  <Application>Microsoft PowerPoint</Application>
  <PresentationFormat>On-screen Show (4:3)</PresentationFormat>
  <Paragraphs>281</Paragraphs>
  <Slides>26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Times New Roman</vt:lpstr>
      <vt:lpstr>Verdana</vt:lpstr>
      <vt:lpstr>Symbol</vt:lpstr>
      <vt:lpstr>Wingdings</vt:lpstr>
      <vt:lpstr>Garamond</vt:lpstr>
      <vt:lpstr>Arial</vt:lpstr>
      <vt:lpstr>Courier New</vt:lpstr>
      <vt:lpstr>Arial Unicode MS</vt:lpstr>
      <vt:lpstr>ucla</vt:lpstr>
      <vt:lpstr>Microsoft Visio Drawing</vt:lpstr>
      <vt:lpstr>NS-2 Tutorial</vt:lpstr>
      <vt:lpstr>About This Tutorial</vt:lpstr>
      <vt:lpstr>ns-2 overview</vt:lpstr>
      <vt:lpstr>Introduction</vt:lpstr>
      <vt:lpstr>Event Driven Simulation</vt:lpstr>
      <vt:lpstr>ns-2 Environment</vt:lpstr>
      <vt:lpstr>Why two languages? (Tcl &amp; C++)</vt:lpstr>
      <vt:lpstr>Tcl or C++?</vt:lpstr>
      <vt:lpstr>Wireless Simulation in ns-2</vt:lpstr>
      <vt:lpstr>Mobile Node Modules</vt:lpstr>
      <vt:lpstr>Mobile Node Modules (Continued)</vt:lpstr>
      <vt:lpstr>Mobile Node Modules (Continued)</vt:lpstr>
      <vt:lpstr>Wireless Simulation in ns-2 (Mobile Node Diagram - DSDV)</vt:lpstr>
      <vt:lpstr>Wireless Simulation in ns-2 (Mobile Node Diagram - DSR)</vt:lpstr>
      <vt:lpstr>Running a simulation-Scenario</vt:lpstr>
      <vt:lpstr>Setting Up Variables</vt:lpstr>
      <vt:lpstr>Setting Up Variables</vt:lpstr>
      <vt:lpstr>Configuring Mobilenode</vt:lpstr>
      <vt:lpstr>Configuring Movement</vt:lpstr>
      <vt:lpstr>Setup traffic flow</vt:lpstr>
      <vt:lpstr>Set Stop Time and Start Simulation</vt:lpstr>
      <vt:lpstr>Running the Script</vt:lpstr>
      <vt:lpstr>Trace File</vt:lpstr>
      <vt:lpstr>SensorViz:GUI based Scenario Generation Tool</vt:lpstr>
      <vt:lpstr>Using SensorViz output</vt:lpstr>
      <vt:lpstr>Tips on using ns-2</vt:lpstr>
    </vt:vector>
  </TitlesOfParts>
  <Company>UCLA NESL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NS2 Tutorial</dc:title>
  <dc:creator>Sung Park</dc:creator>
  <cp:lastModifiedBy>vivek</cp:lastModifiedBy>
  <cp:revision>149</cp:revision>
  <cp:lastPrinted>1601-01-01T00:00:00Z</cp:lastPrinted>
  <dcterms:created xsi:type="dcterms:W3CDTF">2001-08-01T18:11:33Z</dcterms:created>
  <dcterms:modified xsi:type="dcterms:W3CDTF">2012-10-07T13:05:29Z</dcterms:modified>
</cp:coreProperties>
</file>