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0"/>
  </p:notesMasterIdLst>
  <p:sldIdLst>
    <p:sldId id="256" r:id="rId2"/>
    <p:sldId id="267" r:id="rId3"/>
    <p:sldId id="258" r:id="rId4"/>
    <p:sldId id="273" r:id="rId5"/>
    <p:sldId id="274" r:id="rId6"/>
    <p:sldId id="275" r:id="rId7"/>
    <p:sldId id="276" r:id="rId8"/>
    <p:sldId id="277" r:id="rId9"/>
    <p:sldId id="278" r:id="rId10"/>
    <p:sldId id="279" r:id="rId11"/>
    <p:sldId id="280" r:id="rId12"/>
    <p:sldId id="281" r:id="rId13"/>
    <p:sldId id="282" r:id="rId14"/>
    <p:sldId id="283" r:id="rId15"/>
    <p:sldId id="284" r:id="rId16"/>
    <p:sldId id="271" r:id="rId17"/>
    <p:sldId id="272" r:id="rId18"/>
    <p:sldId id="263" r:id="rId19"/>
  </p:sldIdLst>
  <p:sldSz cx="12192000" cy="6858000"/>
  <p:notesSz cx="6858000" cy="9144000"/>
  <p:embeddedFontLst>
    <p:embeddedFont>
      <p:font typeface="Cambria" panose="02040503050406030204" pitchFamily="18" charset="0"/>
      <p:regular r:id="rId21"/>
      <p:bold r:id="rId22"/>
      <p:italic r:id="rId23"/>
      <p:boldItalic r:id="rId24"/>
    </p:embeddedFont>
    <p:embeddedFont>
      <p:font typeface="Calibri" panose="020F0502020204030204" pitchFamily="34" charset="0"/>
      <p:regular r:id="rId25"/>
      <p:bold r:id="rId26"/>
      <p:italic r:id="rId27"/>
      <p:boldItalic r:id="rId28"/>
    </p:embeddedFont>
    <p:embeddedFont>
      <p:font typeface="Lato Black" panose="020B0604020202020204" charset="0"/>
      <p:bold r:id="rId29"/>
      <p:boldItalic r:id="rId30"/>
    </p:embeddedFont>
    <p:embeddedFont>
      <p:font typeface="Lato" panose="020B060402020202020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9" roundtripDataSignature="AMtx7mh4VrLQLvjXUsQeVJWWu9hsLYoG6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9" d="100"/>
          <a:sy n="119" d="100"/>
        </p:scale>
        <p:origin x="581" y="91"/>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9" Type="http://customschemas.google.com/relationships/presentationmetadata" Target="metadata"/><Relationship Id="rId21" Type="http://schemas.openxmlformats.org/officeDocument/2006/relationships/font" Target="fonts/font1.fntdata"/><Relationship Id="rId34" Type="http://schemas.openxmlformats.org/officeDocument/2006/relationships/font" Target="fonts/font14.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 name="Google Shape;9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617063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75063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86687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315929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15579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009886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252522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94372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4" name="Google Shape;14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8213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87317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246041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72296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15120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64484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587635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Blank">
  <p:cSld name="2_Blank">
    <p:spTree>
      <p:nvGrpSpPr>
        <p:cNvPr id="1" name="Shape 15"/>
        <p:cNvGrpSpPr/>
        <p:nvPr/>
      </p:nvGrpSpPr>
      <p:grpSpPr>
        <a:xfrm>
          <a:off x="0" y="0"/>
          <a:ext cx="0" cy="0"/>
          <a:chOff x="0" y="0"/>
          <a:chExt cx="0" cy="0"/>
        </a:xfrm>
      </p:grpSpPr>
      <p:pic>
        <p:nvPicPr>
          <p:cNvPr id="16" name="Google Shape;16;p10"/>
          <p:cNvPicPr preferRelativeResize="0"/>
          <p:nvPr/>
        </p:nvPicPr>
        <p:blipFill rotWithShape="1">
          <a:blip r:embed="rId2">
            <a:alphaModFix/>
          </a:blip>
          <a:srcRect/>
          <a:stretch/>
        </p:blipFill>
        <p:spPr>
          <a:xfrm>
            <a:off x="0" y="880629"/>
            <a:ext cx="10981113" cy="6176876"/>
          </a:xfrm>
          <a:prstGeom prst="rect">
            <a:avLst/>
          </a:prstGeom>
          <a:noFill/>
          <a:ln>
            <a:noFill/>
          </a:ln>
        </p:spPr>
      </p:pic>
      <p:pic>
        <p:nvPicPr>
          <p:cNvPr id="17" name="Google Shape;17;p10"/>
          <p:cNvPicPr preferRelativeResize="0"/>
          <p:nvPr/>
        </p:nvPicPr>
        <p:blipFill rotWithShape="1">
          <a:blip r:embed="rId3">
            <a:alphaModFix/>
          </a:blip>
          <a:srcRect r="-3333" b="87407"/>
          <a:stretch/>
        </p:blipFill>
        <p:spPr>
          <a:xfrm>
            <a:off x="0" y="0"/>
            <a:ext cx="12598400" cy="431800"/>
          </a:xfrm>
          <a:prstGeom prst="rect">
            <a:avLst/>
          </a:prstGeom>
          <a:noFill/>
          <a:ln>
            <a:noFill/>
          </a:ln>
        </p:spPr>
      </p:pic>
      <p:sp>
        <p:nvSpPr>
          <p:cNvPr id="18" name="Google Shape;18;p10"/>
          <p:cNvSpPr txBox="1">
            <a:spLocks noGrp="1"/>
          </p:cNvSpPr>
          <p:nvPr>
            <p:ph type="title"/>
          </p:nvPr>
        </p:nvSpPr>
        <p:spPr>
          <a:xfrm>
            <a:off x="1595351" y="2187196"/>
            <a:ext cx="9001297" cy="778583"/>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rgbClr val="144E8C"/>
              </a:buClr>
              <a:buSzPts val="4400"/>
              <a:buFont typeface="Lato Black"/>
              <a:buNone/>
              <a:defRPr sz="4400">
                <a:latin typeface="Lato Black"/>
                <a:ea typeface="Lato Black"/>
                <a:cs typeface="Lato Black"/>
                <a:sym typeface="Lato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9" name="Google Shape;19;p10"/>
          <p:cNvPicPr preferRelativeResize="0"/>
          <p:nvPr/>
        </p:nvPicPr>
        <p:blipFill rotWithShape="1">
          <a:blip r:embed="rId4">
            <a:alphaModFix/>
          </a:blip>
          <a:srcRect/>
          <a:stretch/>
        </p:blipFill>
        <p:spPr>
          <a:xfrm>
            <a:off x="4847885" y="210692"/>
            <a:ext cx="2496230" cy="1015802"/>
          </a:xfrm>
          <a:prstGeom prst="rect">
            <a:avLst/>
          </a:prstGeom>
          <a:noFill/>
          <a:ln>
            <a:noFill/>
          </a:ln>
        </p:spPr>
      </p:pic>
      <p:sp>
        <p:nvSpPr>
          <p:cNvPr id="20" name="Google Shape;20;p10"/>
          <p:cNvSpPr txBox="1"/>
          <p:nvPr/>
        </p:nvSpPr>
        <p:spPr>
          <a:xfrm>
            <a:off x="1595350" y="1017973"/>
            <a:ext cx="9144000" cy="778583"/>
          </a:xfrm>
          <a:prstGeom prst="rect">
            <a:avLst/>
          </a:prstGeom>
          <a:noFill/>
          <a:ln>
            <a:noFill/>
          </a:ln>
        </p:spPr>
        <p:txBody>
          <a:bodyPr spcFirstLastPara="1" wrap="square" lIns="91425" tIns="45700" rIns="91425" bIns="45700" anchor="b" anchorCtr="0">
            <a:normAutofit lnSpcReduction="10000"/>
          </a:bodyPr>
          <a:lstStyle/>
          <a:p>
            <a:pPr marL="0" marR="0" lvl="0" indent="0" algn="ctr" rtl="0">
              <a:lnSpc>
                <a:spcPct val="120000"/>
              </a:lnSpc>
              <a:spcBef>
                <a:spcPts val="0"/>
              </a:spcBef>
              <a:spcAft>
                <a:spcPts val="0"/>
              </a:spcAft>
              <a:buClr>
                <a:srgbClr val="144E8C"/>
              </a:buClr>
              <a:buSzPts val="2000"/>
              <a:buFont typeface="Lato Black"/>
              <a:buNone/>
            </a:pPr>
            <a:r>
              <a:rPr lang="en-US" sz="2000" b="1" i="0" u="none" strike="noStrike" cap="none">
                <a:solidFill>
                  <a:srgbClr val="144E8C"/>
                </a:solidFill>
                <a:latin typeface="Lato Black"/>
                <a:ea typeface="Lato Black"/>
                <a:cs typeface="Lato Black"/>
                <a:sym typeface="Lato Black"/>
              </a:rPr>
              <a:t>ĐẠI HỌC QUỐC GIA THÀNH PHỐ HỒ CHÍ MINH</a:t>
            </a:r>
            <a:br>
              <a:rPr lang="en-US" sz="2000" b="1" i="0" u="none" strike="noStrike" cap="none">
                <a:solidFill>
                  <a:srgbClr val="144E8C"/>
                </a:solidFill>
                <a:latin typeface="Lato Black"/>
                <a:ea typeface="Lato Black"/>
                <a:cs typeface="Lato Black"/>
                <a:sym typeface="Lato Black"/>
              </a:rPr>
            </a:br>
            <a:r>
              <a:rPr lang="en-US" sz="2000" b="1" i="0" u="none" strike="noStrike" cap="none">
                <a:solidFill>
                  <a:srgbClr val="144E8C"/>
                </a:solidFill>
                <a:latin typeface="Lato Black"/>
                <a:ea typeface="Lato Black"/>
                <a:cs typeface="Lato Black"/>
                <a:sym typeface="Lato Black"/>
              </a:rPr>
              <a:t>TRƯỜNG ĐẠI HỌC KINH TẾ - LUẬT</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0"/>
        <p:cNvGrpSpPr/>
        <p:nvPr/>
      </p:nvGrpSpPr>
      <p:grpSpPr>
        <a:xfrm>
          <a:off x="0" y="0"/>
          <a:ext cx="0" cy="0"/>
          <a:chOff x="0" y="0"/>
          <a:chExt cx="0" cy="0"/>
        </a:xfrm>
      </p:grpSpPr>
      <p:sp>
        <p:nvSpPr>
          <p:cNvPr id="31" name="Google Shape;31;p12"/>
          <p:cNvSpPr txBox="1">
            <a:spLocks noGrp="1"/>
          </p:cNvSpPr>
          <p:nvPr>
            <p:ph type="title"/>
          </p:nvPr>
        </p:nvSpPr>
        <p:spPr>
          <a:xfrm>
            <a:off x="839788" y="659342"/>
            <a:ext cx="3932237" cy="1070259"/>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144E8C"/>
              </a:buClr>
              <a:buSzPts val="3200"/>
              <a:buFont typeface="Lato Black"/>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12"/>
          <p:cNvSpPr>
            <a:spLocks noGrp="1"/>
          </p:cNvSpPr>
          <p:nvPr>
            <p:ph type="pic" idx="2"/>
          </p:nvPr>
        </p:nvSpPr>
        <p:spPr>
          <a:xfrm>
            <a:off x="5183188" y="987425"/>
            <a:ext cx="6172200" cy="4873625"/>
          </a:xfrm>
          <a:prstGeom prst="rect">
            <a:avLst/>
          </a:prstGeom>
          <a:noFill/>
          <a:ln>
            <a:noFill/>
          </a:ln>
        </p:spPr>
      </p:sp>
      <p:sp>
        <p:nvSpPr>
          <p:cNvPr id="33" name="Google Shape;33;p1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34" name="Google Shape;34;p12"/>
          <p:cNvPicPr preferRelativeResize="0"/>
          <p:nvPr/>
        </p:nvPicPr>
        <p:blipFill rotWithShape="1">
          <a:blip r:embed="rId2">
            <a:alphaModFix/>
          </a:blip>
          <a:srcRect r="-3333" b="87407"/>
          <a:stretch/>
        </p:blipFill>
        <p:spPr>
          <a:xfrm flipH="1">
            <a:off x="-406400" y="-1"/>
            <a:ext cx="12598400" cy="431800"/>
          </a:xfrm>
          <a:prstGeom prst="rect">
            <a:avLst/>
          </a:prstGeom>
          <a:noFill/>
          <a:ln>
            <a:noFill/>
          </a:ln>
        </p:spPr>
      </p:pic>
      <p:pic>
        <p:nvPicPr>
          <p:cNvPr id="35" name="Google Shape;35;p12"/>
          <p:cNvPicPr preferRelativeResize="0"/>
          <p:nvPr/>
        </p:nvPicPr>
        <p:blipFill rotWithShape="1">
          <a:blip r:embed="rId3">
            <a:alphaModFix/>
          </a:blip>
          <a:srcRect l="15000" t="43307" r="32291" b="37052"/>
          <a:stretch/>
        </p:blipFill>
        <p:spPr>
          <a:xfrm>
            <a:off x="211666" y="6201820"/>
            <a:ext cx="3590248" cy="656180"/>
          </a:xfrm>
          <a:prstGeom prst="rect">
            <a:avLst/>
          </a:prstGeom>
          <a:noFill/>
          <a:ln>
            <a:noFill/>
          </a:ln>
        </p:spPr>
      </p:pic>
      <p:sp>
        <p:nvSpPr>
          <p:cNvPr id="36" name="Google Shape;36;p12"/>
          <p:cNvSpPr txBox="1">
            <a:spLocks noGrp="1"/>
          </p:cNvSpPr>
          <p:nvPr>
            <p:ph type="ftr" idx="11"/>
          </p:nvPr>
        </p:nvSpPr>
        <p:spPr>
          <a:xfrm>
            <a:off x="728132" y="6429363"/>
            <a:ext cx="2370667" cy="26140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b="1" i="1">
                <a:solidFill>
                  <a:schemeClr val="lt2"/>
                </a:solidFill>
                <a:latin typeface="Lato"/>
                <a:ea typeface="Lato"/>
                <a:cs typeface="Lato"/>
                <a:sym typeface="La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12"/>
          <p:cNvSpPr txBox="1">
            <a:spLocks noGrp="1"/>
          </p:cNvSpPr>
          <p:nvPr>
            <p:ph type="sldNum" idx="12"/>
          </p:nvPr>
        </p:nvSpPr>
        <p:spPr>
          <a:xfrm>
            <a:off x="3098799" y="6377505"/>
            <a:ext cx="39793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1" i="0" u="none" strike="noStrike" cap="none">
                <a:solidFill>
                  <a:schemeClr val="lt1"/>
                </a:solidFill>
                <a:latin typeface="Lato"/>
                <a:ea typeface="Lato"/>
                <a:cs typeface="Lato"/>
                <a:sym typeface="Lato"/>
              </a:defRPr>
            </a:lvl1pPr>
            <a:lvl2pPr marL="0" lvl="1" indent="0" algn="r">
              <a:spcBef>
                <a:spcPts val="0"/>
              </a:spcBef>
              <a:buNone/>
              <a:defRPr sz="1200" b="1" i="0" u="none" strike="noStrike" cap="none">
                <a:solidFill>
                  <a:schemeClr val="lt1"/>
                </a:solidFill>
                <a:latin typeface="Lato"/>
                <a:ea typeface="Lato"/>
                <a:cs typeface="Lato"/>
                <a:sym typeface="Lato"/>
              </a:defRPr>
            </a:lvl2pPr>
            <a:lvl3pPr marL="0" lvl="2" indent="0" algn="r">
              <a:spcBef>
                <a:spcPts val="0"/>
              </a:spcBef>
              <a:buNone/>
              <a:defRPr sz="1200" b="1" i="0" u="none" strike="noStrike" cap="none">
                <a:solidFill>
                  <a:schemeClr val="lt1"/>
                </a:solidFill>
                <a:latin typeface="Lato"/>
                <a:ea typeface="Lato"/>
                <a:cs typeface="Lato"/>
                <a:sym typeface="Lato"/>
              </a:defRPr>
            </a:lvl3pPr>
            <a:lvl4pPr marL="0" lvl="3" indent="0" algn="r">
              <a:spcBef>
                <a:spcPts val="0"/>
              </a:spcBef>
              <a:buNone/>
              <a:defRPr sz="1200" b="1" i="0" u="none" strike="noStrike" cap="none">
                <a:solidFill>
                  <a:schemeClr val="lt1"/>
                </a:solidFill>
                <a:latin typeface="Lato"/>
                <a:ea typeface="Lato"/>
                <a:cs typeface="Lato"/>
                <a:sym typeface="Lato"/>
              </a:defRPr>
            </a:lvl4pPr>
            <a:lvl5pPr marL="0" lvl="4" indent="0" algn="r">
              <a:spcBef>
                <a:spcPts val="0"/>
              </a:spcBef>
              <a:buNone/>
              <a:defRPr sz="1200" b="1" i="0" u="none" strike="noStrike" cap="none">
                <a:solidFill>
                  <a:schemeClr val="lt1"/>
                </a:solidFill>
                <a:latin typeface="Lato"/>
                <a:ea typeface="Lato"/>
                <a:cs typeface="Lato"/>
                <a:sym typeface="Lato"/>
              </a:defRPr>
            </a:lvl5pPr>
            <a:lvl6pPr marL="0" lvl="5" indent="0" algn="r">
              <a:spcBef>
                <a:spcPts val="0"/>
              </a:spcBef>
              <a:buNone/>
              <a:defRPr sz="1200" b="1" i="0" u="none" strike="noStrike" cap="none">
                <a:solidFill>
                  <a:schemeClr val="lt1"/>
                </a:solidFill>
                <a:latin typeface="Lato"/>
                <a:ea typeface="Lato"/>
                <a:cs typeface="Lato"/>
                <a:sym typeface="Lato"/>
              </a:defRPr>
            </a:lvl6pPr>
            <a:lvl7pPr marL="0" lvl="6" indent="0" algn="r">
              <a:spcBef>
                <a:spcPts val="0"/>
              </a:spcBef>
              <a:buNone/>
              <a:defRPr sz="1200" b="1" i="0" u="none" strike="noStrike" cap="none">
                <a:solidFill>
                  <a:schemeClr val="lt1"/>
                </a:solidFill>
                <a:latin typeface="Lato"/>
                <a:ea typeface="Lato"/>
                <a:cs typeface="Lato"/>
                <a:sym typeface="Lato"/>
              </a:defRPr>
            </a:lvl7pPr>
            <a:lvl8pPr marL="0" lvl="7" indent="0" algn="r">
              <a:spcBef>
                <a:spcPts val="0"/>
              </a:spcBef>
              <a:buNone/>
              <a:defRPr sz="1200" b="1" i="0" u="none" strike="noStrike" cap="none">
                <a:solidFill>
                  <a:schemeClr val="lt1"/>
                </a:solidFill>
                <a:latin typeface="Lato"/>
                <a:ea typeface="Lato"/>
                <a:cs typeface="Lato"/>
                <a:sym typeface="Lato"/>
              </a:defRPr>
            </a:lvl8pPr>
            <a:lvl9pPr marL="0" lvl="8" indent="0" algn="r">
              <a:spcBef>
                <a:spcPts val="0"/>
              </a:spcBef>
              <a:buNone/>
              <a:defRPr sz="1200" b="1" i="0" u="none" strike="noStrike" cap="none">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0"/>
        <p:cNvGrpSpPr/>
        <p:nvPr/>
      </p:nvGrpSpPr>
      <p:grpSpPr>
        <a:xfrm>
          <a:off x="0" y="0"/>
          <a:ext cx="0" cy="0"/>
          <a:chOff x="0" y="0"/>
          <a:chExt cx="0" cy="0"/>
        </a:xfrm>
      </p:grpSpPr>
      <p:pic>
        <p:nvPicPr>
          <p:cNvPr id="71" name="Google Shape;71;p17"/>
          <p:cNvPicPr preferRelativeResize="0"/>
          <p:nvPr/>
        </p:nvPicPr>
        <p:blipFill rotWithShape="1">
          <a:blip r:embed="rId2">
            <a:alphaModFix/>
          </a:blip>
          <a:srcRect r="-3333" b="87407"/>
          <a:stretch/>
        </p:blipFill>
        <p:spPr>
          <a:xfrm>
            <a:off x="0" y="0"/>
            <a:ext cx="12598400" cy="431800"/>
          </a:xfrm>
          <a:prstGeom prst="rect">
            <a:avLst/>
          </a:prstGeom>
          <a:noFill/>
          <a:ln>
            <a:noFill/>
          </a:ln>
        </p:spPr>
      </p:pic>
      <p:pic>
        <p:nvPicPr>
          <p:cNvPr id="72" name="Google Shape;72;p17"/>
          <p:cNvPicPr preferRelativeResize="0"/>
          <p:nvPr/>
        </p:nvPicPr>
        <p:blipFill rotWithShape="1">
          <a:blip r:embed="rId3">
            <a:alphaModFix/>
          </a:blip>
          <a:srcRect/>
          <a:stretch/>
        </p:blipFill>
        <p:spPr>
          <a:xfrm>
            <a:off x="-85306" y="-330860"/>
            <a:ext cx="12192000" cy="6858000"/>
          </a:xfrm>
          <a:prstGeom prst="rect">
            <a:avLst/>
          </a:prstGeom>
          <a:noFill/>
          <a:ln>
            <a:noFill/>
          </a:ln>
        </p:spPr>
      </p:pic>
      <p:sp>
        <p:nvSpPr>
          <p:cNvPr id="73" name="Google Shape;73;p17"/>
          <p:cNvSpPr txBox="1">
            <a:spLocks noGrp="1"/>
          </p:cNvSpPr>
          <p:nvPr>
            <p:ph type="title"/>
          </p:nvPr>
        </p:nvSpPr>
        <p:spPr>
          <a:xfrm>
            <a:off x="838200" y="2581306"/>
            <a:ext cx="10515600" cy="1566745"/>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rgbClr val="144E8C"/>
              </a:buClr>
              <a:buSzPts val="9600"/>
              <a:buFont typeface="Lato Black"/>
              <a:buNone/>
              <a:defRPr sz="9600">
                <a:latin typeface="Lato Black"/>
                <a:ea typeface="Lato Black"/>
                <a:cs typeface="Lato Black"/>
                <a:sym typeface="Lato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74" name="Google Shape;74;p17"/>
          <p:cNvPicPr preferRelativeResize="0"/>
          <p:nvPr/>
        </p:nvPicPr>
        <p:blipFill rotWithShape="1">
          <a:blip r:embed="rId4">
            <a:alphaModFix/>
          </a:blip>
          <a:srcRect/>
          <a:stretch/>
        </p:blipFill>
        <p:spPr>
          <a:xfrm>
            <a:off x="4357944" y="330860"/>
            <a:ext cx="2890753" cy="1176347"/>
          </a:xfrm>
          <a:prstGeom prst="rect">
            <a:avLst/>
          </a:prstGeom>
          <a:noFill/>
          <a:ln>
            <a:noFill/>
          </a:ln>
        </p:spPr>
      </p:pic>
      <p:sp>
        <p:nvSpPr>
          <p:cNvPr id="75" name="Google Shape;75;p17"/>
          <p:cNvSpPr txBox="1"/>
          <p:nvPr/>
        </p:nvSpPr>
        <p:spPr>
          <a:xfrm>
            <a:off x="2805445" y="1354975"/>
            <a:ext cx="6410498" cy="688410"/>
          </a:xfrm>
          <a:prstGeom prst="rect">
            <a:avLst/>
          </a:prstGeom>
          <a:noFill/>
          <a:ln>
            <a:noFill/>
          </a:ln>
        </p:spPr>
        <p:txBody>
          <a:bodyPr spcFirstLastPara="1" wrap="square" lIns="91425" tIns="45700" rIns="91425" bIns="45700" anchor="ctr" anchorCtr="0">
            <a:noAutofit/>
          </a:bodyPr>
          <a:lstStyle/>
          <a:p>
            <a:pPr marL="0" marR="0" lvl="0" indent="0" algn="ctr" rtl="0">
              <a:lnSpc>
                <a:spcPct val="120000"/>
              </a:lnSpc>
              <a:spcBef>
                <a:spcPts val="0"/>
              </a:spcBef>
              <a:spcAft>
                <a:spcPts val="0"/>
              </a:spcAft>
              <a:buClr>
                <a:srgbClr val="144E8C"/>
              </a:buClr>
              <a:buSzPts val="2000"/>
              <a:buFont typeface="Lato Black"/>
              <a:buNone/>
            </a:pPr>
            <a:r>
              <a:rPr lang="en-US" sz="2000" b="1" i="0" u="none" strike="noStrike" cap="none">
                <a:solidFill>
                  <a:srgbClr val="144E8C"/>
                </a:solidFill>
                <a:latin typeface="Lato Black"/>
                <a:ea typeface="Lato Black"/>
                <a:cs typeface="Lato Black"/>
                <a:sym typeface="Lato Black"/>
              </a:rPr>
              <a:t>ĐẠI HỌC QUỐC GIA THÀNH PHỐ HỒ CHÍ MINH</a:t>
            </a:r>
            <a:br>
              <a:rPr lang="en-US" sz="2000" b="1" i="0" u="none" strike="noStrike" cap="none">
                <a:solidFill>
                  <a:srgbClr val="144E8C"/>
                </a:solidFill>
                <a:latin typeface="Lato Black"/>
                <a:ea typeface="Lato Black"/>
                <a:cs typeface="Lato Black"/>
                <a:sym typeface="Lato Black"/>
              </a:rPr>
            </a:br>
            <a:r>
              <a:rPr lang="en-US" sz="2000" b="1" i="0" u="none" strike="noStrike" cap="none">
                <a:solidFill>
                  <a:srgbClr val="144E8C"/>
                </a:solidFill>
                <a:latin typeface="Lato Black"/>
                <a:ea typeface="Lato Black"/>
                <a:cs typeface="Lato Black"/>
                <a:sym typeface="Lato Black"/>
              </a:rPr>
              <a:t>TRƯỜNG ĐẠI HỌC KINH TẾ - LUẬT</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6"/>
        <p:cNvGrpSpPr/>
        <p:nvPr/>
      </p:nvGrpSpPr>
      <p:grpSpPr>
        <a:xfrm>
          <a:off x="0" y="0"/>
          <a:ext cx="0" cy="0"/>
          <a:chOff x="0" y="0"/>
          <a:chExt cx="0" cy="0"/>
        </a:xfrm>
      </p:grpSpPr>
      <p:sp>
        <p:nvSpPr>
          <p:cNvPr id="77" name="Google Shape;77;p18"/>
          <p:cNvSpPr txBox="1">
            <a:spLocks noGrp="1"/>
          </p:cNvSpPr>
          <p:nvPr>
            <p:ph type="title"/>
          </p:nvPr>
        </p:nvSpPr>
        <p:spPr>
          <a:xfrm>
            <a:off x="839788" y="577547"/>
            <a:ext cx="3932237" cy="1292251"/>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144E8C"/>
              </a:buClr>
              <a:buSzPts val="3200"/>
              <a:buFont typeface="Lato Black"/>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8" name="Google Shape;78;p1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9" name="Google Shape;79;p18"/>
          <p:cNvSpPr txBox="1">
            <a:spLocks noGrp="1"/>
          </p:cNvSpPr>
          <p:nvPr>
            <p:ph type="body" idx="2"/>
          </p:nvPr>
        </p:nvSpPr>
        <p:spPr>
          <a:xfrm>
            <a:off x="839788" y="2201630"/>
            <a:ext cx="3932237" cy="366735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80" name="Google Shape;80;p18"/>
          <p:cNvPicPr preferRelativeResize="0"/>
          <p:nvPr/>
        </p:nvPicPr>
        <p:blipFill rotWithShape="1">
          <a:blip r:embed="rId2">
            <a:alphaModFix/>
          </a:blip>
          <a:srcRect r="-3333" b="87407"/>
          <a:stretch/>
        </p:blipFill>
        <p:spPr>
          <a:xfrm flipH="1">
            <a:off x="-406400" y="-1"/>
            <a:ext cx="12598400" cy="431800"/>
          </a:xfrm>
          <a:prstGeom prst="rect">
            <a:avLst/>
          </a:prstGeom>
          <a:noFill/>
          <a:ln>
            <a:noFill/>
          </a:ln>
        </p:spPr>
      </p:pic>
      <p:pic>
        <p:nvPicPr>
          <p:cNvPr id="81" name="Google Shape;81;p18"/>
          <p:cNvPicPr preferRelativeResize="0"/>
          <p:nvPr/>
        </p:nvPicPr>
        <p:blipFill rotWithShape="1">
          <a:blip r:embed="rId3">
            <a:alphaModFix/>
          </a:blip>
          <a:srcRect l="24127" t="66898" r="25919" b="25925"/>
          <a:stretch/>
        </p:blipFill>
        <p:spPr>
          <a:xfrm>
            <a:off x="810734" y="1911095"/>
            <a:ext cx="2855494" cy="115369"/>
          </a:xfrm>
          <a:prstGeom prst="rect">
            <a:avLst/>
          </a:prstGeom>
          <a:noFill/>
          <a:ln>
            <a:noFill/>
          </a:ln>
        </p:spPr>
      </p:pic>
      <p:pic>
        <p:nvPicPr>
          <p:cNvPr id="82" name="Google Shape;82;p18"/>
          <p:cNvPicPr preferRelativeResize="0"/>
          <p:nvPr/>
        </p:nvPicPr>
        <p:blipFill rotWithShape="1">
          <a:blip r:embed="rId4">
            <a:alphaModFix/>
          </a:blip>
          <a:srcRect l="15000" t="43307" r="32291" b="37052"/>
          <a:stretch/>
        </p:blipFill>
        <p:spPr>
          <a:xfrm>
            <a:off x="211666" y="6160255"/>
            <a:ext cx="3590248" cy="656180"/>
          </a:xfrm>
          <a:prstGeom prst="rect">
            <a:avLst/>
          </a:prstGeom>
          <a:noFill/>
          <a:ln>
            <a:noFill/>
          </a:ln>
        </p:spPr>
      </p:pic>
      <p:sp>
        <p:nvSpPr>
          <p:cNvPr id="83" name="Google Shape;83;p18"/>
          <p:cNvSpPr txBox="1">
            <a:spLocks noGrp="1"/>
          </p:cNvSpPr>
          <p:nvPr>
            <p:ph type="ftr" idx="11"/>
          </p:nvPr>
        </p:nvSpPr>
        <p:spPr>
          <a:xfrm>
            <a:off x="728132" y="6387798"/>
            <a:ext cx="2370667" cy="26140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b="1" i="1">
                <a:solidFill>
                  <a:schemeClr val="lt2"/>
                </a:solidFill>
                <a:latin typeface="Lato"/>
                <a:ea typeface="Lato"/>
                <a:cs typeface="Lato"/>
                <a:sym typeface="La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8"/>
          <p:cNvSpPr txBox="1">
            <a:spLocks noGrp="1"/>
          </p:cNvSpPr>
          <p:nvPr>
            <p:ph type="sldNum" idx="12"/>
          </p:nvPr>
        </p:nvSpPr>
        <p:spPr>
          <a:xfrm>
            <a:off x="3098799" y="6335940"/>
            <a:ext cx="39793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1" i="0" u="none" strike="noStrike" cap="none">
                <a:solidFill>
                  <a:schemeClr val="lt1"/>
                </a:solidFill>
                <a:latin typeface="Lato"/>
                <a:ea typeface="Lato"/>
                <a:cs typeface="Lato"/>
                <a:sym typeface="Lato"/>
              </a:defRPr>
            </a:lvl1pPr>
            <a:lvl2pPr marL="0" lvl="1" indent="0" algn="r">
              <a:spcBef>
                <a:spcPts val="0"/>
              </a:spcBef>
              <a:buNone/>
              <a:defRPr sz="1200" b="1" i="0" u="none" strike="noStrike" cap="none">
                <a:solidFill>
                  <a:schemeClr val="lt1"/>
                </a:solidFill>
                <a:latin typeface="Lato"/>
                <a:ea typeface="Lato"/>
                <a:cs typeface="Lato"/>
                <a:sym typeface="Lato"/>
              </a:defRPr>
            </a:lvl2pPr>
            <a:lvl3pPr marL="0" lvl="2" indent="0" algn="r">
              <a:spcBef>
                <a:spcPts val="0"/>
              </a:spcBef>
              <a:buNone/>
              <a:defRPr sz="1200" b="1" i="0" u="none" strike="noStrike" cap="none">
                <a:solidFill>
                  <a:schemeClr val="lt1"/>
                </a:solidFill>
                <a:latin typeface="Lato"/>
                <a:ea typeface="Lato"/>
                <a:cs typeface="Lato"/>
                <a:sym typeface="Lato"/>
              </a:defRPr>
            </a:lvl3pPr>
            <a:lvl4pPr marL="0" lvl="3" indent="0" algn="r">
              <a:spcBef>
                <a:spcPts val="0"/>
              </a:spcBef>
              <a:buNone/>
              <a:defRPr sz="1200" b="1" i="0" u="none" strike="noStrike" cap="none">
                <a:solidFill>
                  <a:schemeClr val="lt1"/>
                </a:solidFill>
                <a:latin typeface="Lato"/>
                <a:ea typeface="Lato"/>
                <a:cs typeface="Lato"/>
                <a:sym typeface="Lato"/>
              </a:defRPr>
            </a:lvl4pPr>
            <a:lvl5pPr marL="0" lvl="4" indent="0" algn="r">
              <a:spcBef>
                <a:spcPts val="0"/>
              </a:spcBef>
              <a:buNone/>
              <a:defRPr sz="1200" b="1" i="0" u="none" strike="noStrike" cap="none">
                <a:solidFill>
                  <a:schemeClr val="lt1"/>
                </a:solidFill>
                <a:latin typeface="Lato"/>
                <a:ea typeface="Lato"/>
                <a:cs typeface="Lato"/>
                <a:sym typeface="Lato"/>
              </a:defRPr>
            </a:lvl5pPr>
            <a:lvl6pPr marL="0" lvl="5" indent="0" algn="r">
              <a:spcBef>
                <a:spcPts val="0"/>
              </a:spcBef>
              <a:buNone/>
              <a:defRPr sz="1200" b="1" i="0" u="none" strike="noStrike" cap="none">
                <a:solidFill>
                  <a:schemeClr val="lt1"/>
                </a:solidFill>
                <a:latin typeface="Lato"/>
                <a:ea typeface="Lato"/>
                <a:cs typeface="Lato"/>
                <a:sym typeface="Lato"/>
              </a:defRPr>
            </a:lvl6pPr>
            <a:lvl7pPr marL="0" lvl="6" indent="0" algn="r">
              <a:spcBef>
                <a:spcPts val="0"/>
              </a:spcBef>
              <a:buNone/>
              <a:defRPr sz="1200" b="1" i="0" u="none" strike="noStrike" cap="none">
                <a:solidFill>
                  <a:schemeClr val="lt1"/>
                </a:solidFill>
                <a:latin typeface="Lato"/>
                <a:ea typeface="Lato"/>
                <a:cs typeface="Lato"/>
                <a:sym typeface="Lato"/>
              </a:defRPr>
            </a:lvl7pPr>
            <a:lvl8pPr marL="0" lvl="7" indent="0" algn="r">
              <a:spcBef>
                <a:spcPts val="0"/>
              </a:spcBef>
              <a:buNone/>
              <a:defRPr sz="1200" b="1" i="0" u="none" strike="noStrike" cap="none">
                <a:solidFill>
                  <a:schemeClr val="lt1"/>
                </a:solidFill>
                <a:latin typeface="Lato"/>
                <a:ea typeface="Lato"/>
                <a:cs typeface="Lato"/>
                <a:sym typeface="Lato"/>
              </a:defRPr>
            </a:lvl8pPr>
            <a:lvl9pPr marL="0" lvl="8" indent="0" algn="r">
              <a:spcBef>
                <a:spcPts val="0"/>
              </a:spcBef>
              <a:buNone/>
              <a:defRPr sz="1200" b="1" i="0" u="none" strike="noStrike" cap="none">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Blank" type="blank">
  <p:cSld name="BLANK">
    <p:spTree>
      <p:nvGrpSpPr>
        <p:cNvPr id="1" name="Shape 85"/>
        <p:cNvGrpSpPr/>
        <p:nvPr/>
      </p:nvGrpSpPr>
      <p:grpSpPr>
        <a:xfrm>
          <a:off x="0" y="0"/>
          <a:ext cx="0" cy="0"/>
          <a:chOff x="0" y="0"/>
          <a:chExt cx="0" cy="0"/>
        </a:xfrm>
      </p:grpSpPr>
      <p:sp>
        <p:nvSpPr>
          <p:cNvPr id="86" name="Google Shape;86;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19"/>
          <p:cNvSpPr txBox="1">
            <a:spLocks noGrp="1"/>
          </p:cNvSpPr>
          <p:nvPr>
            <p:ph type="ftr" idx="11"/>
          </p:nvPr>
        </p:nvSpPr>
        <p:spPr>
          <a:xfrm>
            <a:off x="3581400" y="6356350"/>
            <a:ext cx="50292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144E8C"/>
              </a:buClr>
              <a:buSzPts val="4400"/>
              <a:buFont typeface="Lato Black"/>
              <a:buNone/>
              <a:defRPr sz="4400" b="1" i="0" u="none" strike="noStrike" cap="none">
                <a:solidFill>
                  <a:srgbClr val="144E8C"/>
                </a:solidFill>
                <a:latin typeface="Lato Black"/>
                <a:ea typeface="Lato Black"/>
                <a:cs typeface="Lato Black"/>
                <a:sym typeface="Lato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1" i="0" u="none" strike="noStrike" cap="none">
                <a:solidFill>
                  <a:schemeClr val="dk1"/>
                </a:solidFill>
                <a:latin typeface="Lato"/>
                <a:ea typeface="Lato"/>
                <a:cs typeface="Lato"/>
                <a:sym typeface="Lato"/>
              </a:defRPr>
            </a:lvl1pPr>
            <a:lvl2pPr marL="914400" marR="0" lvl="1" indent="-381000" algn="l" rtl="0">
              <a:lnSpc>
                <a:spcPct val="90000"/>
              </a:lnSpc>
              <a:spcBef>
                <a:spcPts val="500"/>
              </a:spcBef>
              <a:spcAft>
                <a:spcPts val="0"/>
              </a:spcAft>
              <a:buClr>
                <a:schemeClr val="dk1"/>
              </a:buClr>
              <a:buSzPts val="2400"/>
              <a:buFont typeface="Arial"/>
              <a:buChar char="•"/>
              <a:defRPr sz="2400" b="1" i="0" u="none" strike="noStrike" cap="none">
                <a:solidFill>
                  <a:schemeClr val="dk1"/>
                </a:solidFill>
                <a:latin typeface="Lato"/>
                <a:ea typeface="Lato"/>
                <a:cs typeface="Lato"/>
                <a:sym typeface="Lato"/>
              </a:defRPr>
            </a:lvl2pPr>
            <a:lvl3pPr marL="1371600" marR="0" lvl="2" indent="-355600" algn="l" rtl="0">
              <a:lnSpc>
                <a:spcPct val="90000"/>
              </a:lnSpc>
              <a:spcBef>
                <a:spcPts val="500"/>
              </a:spcBef>
              <a:spcAft>
                <a:spcPts val="0"/>
              </a:spcAft>
              <a:buClr>
                <a:schemeClr val="dk1"/>
              </a:buClr>
              <a:buSzPts val="2000"/>
              <a:buFont typeface="Arial"/>
              <a:buChar char="•"/>
              <a:defRPr sz="2000" b="1" i="0" u="none" strike="noStrike" cap="none">
                <a:solidFill>
                  <a:schemeClr val="dk1"/>
                </a:solidFill>
                <a:latin typeface="Lato"/>
                <a:ea typeface="Lato"/>
                <a:cs typeface="Lato"/>
                <a:sym typeface="Lato"/>
              </a:defRPr>
            </a:lvl3pPr>
            <a:lvl4pPr marL="1828800" marR="0" lvl="3" indent="-342900" algn="l" rtl="0">
              <a:lnSpc>
                <a:spcPct val="90000"/>
              </a:lnSpc>
              <a:spcBef>
                <a:spcPts val="500"/>
              </a:spcBef>
              <a:spcAft>
                <a:spcPts val="0"/>
              </a:spcAft>
              <a:buClr>
                <a:schemeClr val="dk1"/>
              </a:buClr>
              <a:buSzPts val="1800"/>
              <a:buFont typeface="Arial"/>
              <a:buChar char="•"/>
              <a:defRPr sz="1800" b="1" i="0" u="none" strike="noStrike" cap="none">
                <a:solidFill>
                  <a:schemeClr val="dk1"/>
                </a:solidFill>
                <a:latin typeface="Lato"/>
                <a:ea typeface="Lato"/>
                <a:cs typeface="Lato"/>
                <a:sym typeface="Lato"/>
              </a:defRPr>
            </a:lvl4pPr>
            <a:lvl5pPr marL="2286000" marR="0" lvl="4" indent="-342900" algn="l" rtl="0">
              <a:lnSpc>
                <a:spcPct val="90000"/>
              </a:lnSpc>
              <a:spcBef>
                <a:spcPts val="500"/>
              </a:spcBef>
              <a:spcAft>
                <a:spcPts val="0"/>
              </a:spcAft>
              <a:buClr>
                <a:schemeClr val="dk1"/>
              </a:buClr>
              <a:buSzPts val="1800"/>
              <a:buFont typeface="Arial"/>
              <a:buChar char="•"/>
              <a:defRPr sz="1800" b="1" i="0" u="none" strike="noStrike" cap="none">
                <a:solidFill>
                  <a:schemeClr val="dk1"/>
                </a:solidFill>
                <a:latin typeface="Lato"/>
                <a:ea typeface="Lato"/>
                <a:cs typeface="Lato"/>
                <a:sym typeface="La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9"/>
          <p:cNvSpPr txBox="1">
            <a:spLocks noGrp="1"/>
          </p:cNvSpPr>
          <p:nvPr>
            <p:ph type="ftr" idx="11"/>
          </p:nvPr>
        </p:nvSpPr>
        <p:spPr>
          <a:xfrm>
            <a:off x="3581400" y="6356350"/>
            <a:ext cx="50292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Lato"/>
                <a:ea typeface="Lato"/>
                <a:cs typeface="Lato"/>
                <a:sym typeface="Lato"/>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6" r:id="rId3"/>
    <p:sldLayoutId id="2147483657" r:id="rId4"/>
    <p:sldLayoutId id="2147483658"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thanhtd@uel.edu.vn"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tranduythanh.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code.visualstudio.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6" name="Title 1">
            <a:extLst>
              <a:ext uri="{FF2B5EF4-FFF2-40B4-BE49-F238E27FC236}">
                <a16:creationId xmlns:a16="http://schemas.microsoft.com/office/drawing/2014/main" id="{7F9BAC58-9AA6-A91A-085E-F1421DCCF43A}"/>
              </a:ext>
            </a:extLst>
          </p:cNvPr>
          <p:cNvSpPr txBox="1">
            <a:spLocks/>
          </p:cNvSpPr>
          <p:nvPr/>
        </p:nvSpPr>
        <p:spPr bwMode="auto">
          <a:xfrm>
            <a:off x="1217785" y="1717701"/>
            <a:ext cx="9756430" cy="19049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800" b="1">
                <a:solidFill>
                  <a:schemeClr val="bg2"/>
                </a:solidFill>
                <a:latin typeface="+mj-lt"/>
                <a:ea typeface="+mj-ea"/>
                <a:cs typeface="+mj-cs"/>
              </a:defRPr>
            </a:lvl1pPr>
            <a:lvl2pPr algn="ctr" rtl="0" eaLnBrk="1" fontAlgn="base" hangingPunct="1">
              <a:spcBef>
                <a:spcPct val="0"/>
              </a:spcBef>
              <a:spcAft>
                <a:spcPct val="0"/>
              </a:spcAft>
              <a:defRPr sz="3600" b="1">
                <a:solidFill>
                  <a:schemeClr val="bg1"/>
                </a:solidFill>
                <a:latin typeface="Arial" charset="0"/>
              </a:defRPr>
            </a:lvl2pPr>
            <a:lvl3pPr algn="ctr" rtl="0" eaLnBrk="1" fontAlgn="base" hangingPunct="1">
              <a:spcBef>
                <a:spcPct val="0"/>
              </a:spcBef>
              <a:spcAft>
                <a:spcPct val="0"/>
              </a:spcAft>
              <a:defRPr sz="3600" b="1">
                <a:solidFill>
                  <a:schemeClr val="bg1"/>
                </a:solidFill>
                <a:latin typeface="Arial" charset="0"/>
              </a:defRPr>
            </a:lvl3pPr>
            <a:lvl4pPr algn="ctr" rtl="0" eaLnBrk="1" fontAlgn="base" hangingPunct="1">
              <a:spcBef>
                <a:spcPct val="0"/>
              </a:spcBef>
              <a:spcAft>
                <a:spcPct val="0"/>
              </a:spcAft>
              <a:defRPr sz="3600" b="1">
                <a:solidFill>
                  <a:schemeClr val="bg1"/>
                </a:solidFill>
                <a:latin typeface="Arial" charset="0"/>
              </a:defRPr>
            </a:lvl4pPr>
            <a:lvl5pPr algn="ctr" rtl="0" eaLnBrk="1" fontAlgn="base" hangingPunct="1">
              <a:spcBef>
                <a:spcPct val="0"/>
              </a:spcBef>
              <a:spcAft>
                <a:spcPct val="0"/>
              </a:spcAft>
              <a:defRPr sz="3600" b="1">
                <a:solidFill>
                  <a:schemeClr val="bg1"/>
                </a:solidFill>
                <a:latin typeface="Arial" charset="0"/>
              </a:defRPr>
            </a:lvl5pPr>
            <a:lvl6pPr marL="457200" algn="ctr" rtl="0" eaLnBrk="1" fontAlgn="base" hangingPunct="1">
              <a:spcBef>
                <a:spcPct val="0"/>
              </a:spcBef>
              <a:spcAft>
                <a:spcPct val="0"/>
              </a:spcAft>
              <a:defRPr sz="3600" b="1">
                <a:solidFill>
                  <a:schemeClr val="bg1"/>
                </a:solidFill>
                <a:latin typeface="Arial" charset="0"/>
              </a:defRPr>
            </a:lvl6pPr>
            <a:lvl7pPr marL="914400" algn="ctr" rtl="0" eaLnBrk="1" fontAlgn="base" hangingPunct="1">
              <a:spcBef>
                <a:spcPct val="0"/>
              </a:spcBef>
              <a:spcAft>
                <a:spcPct val="0"/>
              </a:spcAft>
              <a:defRPr sz="3600" b="1">
                <a:solidFill>
                  <a:schemeClr val="bg1"/>
                </a:solidFill>
                <a:latin typeface="Arial" charset="0"/>
              </a:defRPr>
            </a:lvl7pPr>
            <a:lvl8pPr marL="1371600" algn="ctr" rtl="0" eaLnBrk="1" fontAlgn="base" hangingPunct="1">
              <a:spcBef>
                <a:spcPct val="0"/>
              </a:spcBef>
              <a:spcAft>
                <a:spcPct val="0"/>
              </a:spcAft>
              <a:defRPr sz="3600" b="1">
                <a:solidFill>
                  <a:schemeClr val="bg1"/>
                </a:solidFill>
                <a:latin typeface="Arial" charset="0"/>
              </a:defRPr>
            </a:lvl8pPr>
            <a:lvl9pPr marL="1828800" algn="ctr" rtl="0" eaLnBrk="1" fontAlgn="base" hangingPunct="1">
              <a:spcBef>
                <a:spcPct val="0"/>
              </a:spcBef>
              <a:spcAft>
                <a:spcPct val="0"/>
              </a:spcAft>
              <a:defRPr sz="3600" b="1">
                <a:solidFill>
                  <a:schemeClr val="bg1"/>
                </a:solidFill>
                <a:latin typeface="Arial" charset="0"/>
              </a:defRPr>
            </a:lvl9pPr>
          </a:lstStyle>
          <a:p>
            <a:pPr>
              <a:defRPr/>
            </a:pPr>
            <a:r>
              <a:rPr lang="en-US" sz="3200" kern="0">
                <a:solidFill>
                  <a:srgbClr val="002060"/>
                </a:solidFill>
                <a:latin typeface="Times New Roman" panose="02020603050405020304" pitchFamily="18" charset="0"/>
                <a:cs typeface="Times New Roman" panose="02020603050405020304" pitchFamily="18" charset="0"/>
              </a:rPr>
              <a:t>Phát Triển Web Kinh Doanh</a:t>
            </a:r>
          </a:p>
          <a:p>
            <a:pPr>
              <a:defRPr/>
            </a:pPr>
            <a:r>
              <a:rPr lang="en-US" sz="3200" b="0" u="sng" kern="0">
                <a:solidFill>
                  <a:srgbClr val="002060"/>
                </a:solidFill>
                <a:latin typeface="Times New Roman" panose="02020603050405020304" pitchFamily="18" charset="0"/>
                <a:cs typeface="Times New Roman" panose="02020603050405020304" pitchFamily="18" charset="0"/>
              </a:rPr>
              <a:t>Bài Học</a:t>
            </a:r>
          </a:p>
          <a:p>
            <a:pPr>
              <a:defRPr/>
            </a:pPr>
            <a:r>
              <a:rPr lang="en-US" sz="3200" b="0" kern="0">
                <a:solidFill>
                  <a:srgbClr val="002060"/>
                </a:solidFill>
                <a:latin typeface="Times New Roman" panose="02020603050405020304" pitchFamily="18" charset="0"/>
                <a:cs typeface="Times New Roman" panose="02020603050405020304" pitchFamily="18" charset="0"/>
              </a:rPr>
              <a:t>Cách tạo và chạy tài liệu HTML bằng Visual Studio Code</a:t>
            </a:r>
            <a:endParaRPr lang="en-US" sz="3200" kern="0">
              <a:solidFill>
                <a:srgbClr val="002060"/>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82F97E3A-A23C-B018-8E45-86B8BF858946}"/>
              </a:ext>
            </a:extLst>
          </p:cNvPr>
          <p:cNvSpPr txBox="1"/>
          <p:nvPr/>
        </p:nvSpPr>
        <p:spPr>
          <a:xfrm>
            <a:off x="4863465" y="3442395"/>
            <a:ext cx="3781805" cy="1446550"/>
          </a:xfrm>
          <a:prstGeom prst="rect">
            <a:avLst/>
          </a:prstGeom>
          <a:noFill/>
        </p:spPr>
        <p:txBody>
          <a:bodyPr wrap="none" rtlCol="0">
            <a:spAutoFit/>
          </a:bodyPr>
          <a:lstStyle/>
          <a:p>
            <a:pPr algn="ctr"/>
            <a:r>
              <a:rPr lang="en-US" sz="2200" u="sng">
                <a:latin typeface="Times New Roman" panose="02020603050405020304" pitchFamily="18" charset="0"/>
                <a:cs typeface="Times New Roman" panose="02020603050405020304" pitchFamily="18" charset="0"/>
              </a:rPr>
              <a:t>Giảng viên:</a:t>
            </a:r>
          </a:p>
          <a:p>
            <a:pPr algn="ctr"/>
            <a:r>
              <a:rPr lang="en-US" sz="2200" b="1">
                <a:solidFill>
                  <a:srgbClr val="002060"/>
                </a:solidFill>
                <a:latin typeface="Times New Roman" panose="02020603050405020304" pitchFamily="18" charset="0"/>
                <a:cs typeface="Times New Roman" panose="02020603050405020304" pitchFamily="18" charset="0"/>
              </a:rPr>
              <a:t>TS. Trần Duy </a:t>
            </a:r>
            <a:r>
              <a:rPr lang="en-US" sz="2200" b="1" smtClean="0">
                <a:solidFill>
                  <a:srgbClr val="002060"/>
                </a:solidFill>
                <a:latin typeface="Times New Roman" panose="02020603050405020304" pitchFamily="18" charset="0"/>
                <a:cs typeface="Times New Roman" panose="02020603050405020304" pitchFamily="18" charset="0"/>
              </a:rPr>
              <a:t>Thanh</a:t>
            </a:r>
          </a:p>
          <a:p>
            <a:r>
              <a:rPr lang="en-US" sz="2200" smtClean="0">
                <a:latin typeface="Times New Roman" panose="02020603050405020304" pitchFamily="18" charset="0"/>
                <a:cs typeface="Times New Roman" panose="02020603050405020304" pitchFamily="18" charset="0"/>
              </a:rPr>
              <a:t>Email: </a:t>
            </a:r>
            <a:r>
              <a:rPr lang="en-US" sz="2200" smtClean="0">
                <a:latin typeface="Times New Roman" panose="02020603050405020304" pitchFamily="18" charset="0"/>
                <a:cs typeface="Times New Roman" panose="02020603050405020304" pitchFamily="18" charset="0"/>
                <a:hlinkClick r:id="rId3"/>
              </a:rPr>
              <a:t>thanhtd@uel.edu.vn</a:t>
            </a:r>
            <a:endParaRPr lang="en-US" sz="2200" smtClean="0">
              <a:latin typeface="Times New Roman" panose="02020603050405020304" pitchFamily="18" charset="0"/>
              <a:cs typeface="Times New Roman" panose="02020603050405020304" pitchFamily="18" charset="0"/>
            </a:endParaRPr>
          </a:p>
          <a:p>
            <a:r>
              <a:rPr lang="en-US" sz="2200" smtClean="0">
                <a:latin typeface="Times New Roman" panose="02020603050405020304" pitchFamily="18" charset="0"/>
                <a:cs typeface="Times New Roman" panose="02020603050405020304" pitchFamily="18" charset="0"/>
              </a:rPr>
              <a:t>Blog: </a:t>
            </a:r>
            <a:r>
              <a:rPr lang="en-US" sz="2200" smtClean="0">
                <a:latin typeface="Times New Roman" panose="02020603050405020304" pitchFamily="18" charset="0"/>
                <a:cs typeface="Times New Roman" panose="02020603050405020304" pitchFamily="18" charset="0"/>
                <a:hlinkClick r:id="rId4"/>
              </a:rPr>
              <a:t>https</a:t>
            </a:r>
            <a:r>
              <a:rPr lang="en-US" sz="2200">
                <a:latin typeface="Times New Roman" panose="02020603050405020304" pitchFamily="18" charset="0"/>
                <a:cs typeface="Times New Roman" panose="02020603050405020304" pitchFamily="18" charset="0"/>
                <a:hlinkClick r:id="rId4"/>
              </a:rPr>
              <a:t>://</a:t>
            </a:r>
            <a:r>
              <a:rPr lang="en-US" sz="2200" smtClean="0">
                <a:latin typeface="Times New Roman" panose="02020603050405020304" pitchFamily="18" charset="0"/>
                <a:cs typeface="Times New Roman" panose="02020603050405020304" pitchFamily="18" charset="0"/>
                <a:hlinkClick r:id="rId4"/>
              </a:rPr>
              <a:t>tranduythanh.com</a:t>
            </a:r>
            <a:r>
              <a:rPr lang="en-US" sz="2200">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8" name="Google Shape;108;p3"/>
          <p:cNvSpPr txBox="1">
            <a:spLocks noGrp="1"/>
          </p:cNvSpPr>
          <p:nvPr>
            <p:ph type="ftr" idx="11"/>
          </p:nvPr>
        </p:nvSpPr>
        <p:spPr>
          <a:xfrm>
            <a:off x="728132" y="6429363"/>
            <a:ext cx="2370667" cy="261408"/>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Khoa Hệ Thống Thông Tin</a:t>
            </a:r>
            <a:endParaRPr/>
          </a:p>
        </p:txBody>
      </p:sp>
      <p:sp>
        <p:nvSpPr>
          <p:cNvPr id="109" name="Google Shape;109;p3"/>
          <p:cNvSpPr txBox="1">
            <a:spLocks noGrp="1"/>
          </p:cNvSpPr>
          <p:nvPr>
            <p:ph type="sldNum" idx="12"/>
          </p:nvPr>
        </p:nvSpPr>
        <p:spPr>
          <a:xfrm>
            <a:off x="3098799" y="6377505"/>
            <a:ext cx="39793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grpSp>
        <p:nvGrpSpPr>
          <p:cNvPr id="2" name="Group 1">
            <a:extLst>
              <a:ext uri="{FF2B5EF4-FFF2-40B4-BE49-F238E27FC236}">
                <a16:creationId xmlns:a16="http://schemas.microsoft.com/office/drawing/2014/main" id="{D89A2151-4677-47EE-D6D2-8B5C05B0E843}"/>
              </a:ext>
            </a:extLst>
          </p:cNvPr>
          <p:cNvGrpSpPr/>
          <p:nvPr/>
        </p:nvGrpSpPr>
        <p:grpSpPr>
          <a:xfrm>
            <a:off x="152400" y="482600"/>
            <a:ext cx="6817940" cy="508000"/>
            <a:chOff x="789624" y="1191463"/>
            <a:chExt cx="6817940" cy="508000"/>
          </a:xfrm>
        </p:grpSpPr>
        <p:sp>
          <p:nvSpPr>
            <p:cNvPr id="3" name="AutoShape 52">
              <a:extLst>
                <a:ext uri="{FF2B5EF4-FFF2-40B4-BE49-F238E27FC236}">
                  <a16:creationId xmlns:a16="http://schemas.microsoft.com/office/drawing/2014/main" id="{015CD9CF-3E4B-DC23-26AA-ED23B8C2AE44}"/>
                </a:ext>
              </a:extLst>
            </p:cNvPr>
            <p:cNvSpPr>
              <a:spLocks noChangeArrowheads="1"/>
            </p:cNvSpPr>
            <p:nvPr/>
          </p:nvSpPr>
          <p:spPr bwMode="gray">
            <a:xfrm>
              <a:off x="990599" y="1191463"/>
              <a:ext cx="6616965"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800" b="1" smtClean="0">
                  <a:latin typeface="Cambria" panose="02040503050406030204" pitchFamily="18" charset="0"/>
                </a:rPr>
                <a:t>Visual </a:t>
              </a:r>
              <a:r>
                <a:rPr lang="en-US" sz="2800" b="1">
                  <a:latin typeface="Cambria" panose="02040503050406030204" pitchFamily="18" charset="0"/>
                </a:rPr>
                <a:t>Studio Code</a:t>
              </a:r>
            </a:p>
          </p:txBody>
        </p:sp>
        <p:grpSp>
          <p:nvGrpSpPr>
            <p:cNvPr id="4" name="Group 17">
              <a:extLst>
                <a:ext uri="{FF2B5EF4-FFF2-40B4-BE49-F238E27FC236}">
                  <a16:creationId xmlns:a16="http://schemas.microsoft.com/office/drawing/2014/main" id="{8A60047A-FBC2-2A33-19B9-A3597D3C4DE2}"/>
                </a:ext>
              </a:extLst>
            </p:cNvPr>
            <p:cNvGrpSpPr>
              <a:grpSpLocks/>
            </p:cNvGrpSpPr>
            <p:nvPr/>
          </p:nvGrpSpPr>
          <p:grpSpPr bwMode="auto">
            <a:xfrm>
              <a:off x="789624" y="1295400"/>
              <a:ext cx="353376" cy="272472"/>
              <a:chOff x="1110" y="2656"/>
              <a:chExt cx="1549" cy="1351"/>
            </a:xfrm>
          </p:grpSpPr>
          <p:sp>
            <p:nvSpPr>
              <p:cNvPr id="5" name="AutoShape 18">
                <a:extLst>
                  <a:ext uri="{FF2B5EF4-FFF2-40B4-BE49-F238E27FC236}">
                    <a16:creationId xmlns:a16="http://schemas.microsoft.com/office/drawing/2014/main" id="{6734E772-8B71-6F43-3F3B-8699A1134DBA}"/>
                  </a:ext>
                </a:extLst>
              </p:cNvPr>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6" name="AutoShape 19">
                <a:extLst>
                  <a:ext uri="{FF2B5EF4-FFF2-40B4-BE49-F238E27FC236}">
                    <a16:creationId xmlns:a16="http://schemas.microsoft.com/office/drawing/2014/main" id="{97868364-7696-C9BA-309A-DE8D6DCB1F2D}"/>
                  </a:ext>
                </a:extLst>
              </p:cNvPr>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7" name="AutoShape 20">
                <a:extLst>
                  <a:ext uri="{FF2B5EF4-FFF2-40B4-BE49-F238E27FC236}">
                    <a16:creationId xmlns:a16="http://schemas.microsoft.com/office/drawing/2014/main" id="{74618431-F247-A91D-1B77-12BF5571AE74}"/>
                  </a:ext>
                </a:extLst>
              </p:cNvPr>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grpSp>
      </p:grpSp>
      <p:sp>
        <p:nvSpPr>
          <p:cNvPr id="8" name="Content Placeholder 2">
            <a:extLst>
              <a:ext uri="{FF2B5EF4-FFF2-40B4-BE49-F238E27FC236}">
                <a16:creationId xmlns:a16="http://schemas.microsoft.com/office/drawing/2014/main" id="{C885EAF8-6B5C-9F2B-C002-60F9A3C30F19}"/>
              </a:ext>
            </a:extLst>
          </p:cNvPr>
          <p:cNvSpPr txBox="1">
            <a:spLocks/>
          </p:cNvSpPr>
          <p:nvPr/>
        </p:nvSpPr>
        <p:spPr>
          <a:xfrm>
            <a:off x="457200" y="1076325"/>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endParaRPr lang="en-US" sz="2800">
              <a:latin typeface="Cambria" panose="02040503050406030204" pitchFamily="18" charset="0"/>
            </a:endParaRPr>
          </a:p>
        </p:txBody>
      </p:sp>
      <p:pic>
        <p:nvPicPr>
          <p:cNvPr id="9" name="Picture 8">
            <a:extLst>
              <a:ext uri="{FF2B5EF4-FFF2-40B4-BE49-F238E27FC236}">
                <a16:creationId xmlns:a16="http://schemas.microsoft.com/office/drawing/2014/main" id="{EAB26D73-D65E-1F94-5ED6-A25D16873B64}"/>
              </a:ext>
            </a:extLst>
          </p:cNvPr>
          <p:cNvPicPr>
            <a:picLocks noChangeAspect="1"/>
          </p:cNvPicPr>
          <p:nvPr/>
        </p:nvPicPr>
        <p:blipFill>
          <a:blip r:embed="rId3"/>
          <a:stretch>
            <a:fillRect/>
          </a:stretch>
        </p:blipFill>
        <p:spPr>
          <a:xfrm>
            <a:off x="2506009" y="2037926"/>
            <a:ext cx="5487035" cy="3434080"/>
          </a:xfrm>
          <a:prstGeom prst="rect">
            <a:avLst/>
          </a:prstGeom>
        </p:spPr>
      </p:pic>
      <p:sp>
        <p:nvSpPr>
          <p:cNvPr id="12" name="Content Placeholder 2">
            <a:extLst>
              <a:ext uri="{FF2B5EF4-FFF2-40B4-BE49-F238E27FC236}">
                <a16:creationId xmlns:a16="http://schemas.microsoft.com/office/drawing/2014/main" id="{C885EAF8-6B5C-9F2B-C002-60F9A3C30F19}"/>
              </a:ext>
            </a:extLst>
          </p:cNvPr>
          <p:cNvSpPr txBox="1">
            <a:spLocks/>
          </p:cNvSpPr>
          <p:nvPr/>
        </p:nvSpPr>
        <p:spPr>
          <a:xfrm>
            <a:off x="609600" y="1228725"/>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r>
              <a:rPr lang="en-US" sz="2800" b="1" u="sng" smtClean="0">
                <a:latin typeface="Cambria" panose="02040503050406030204" pitchFamily="18" charset="0"/>
              </a:rPr>
              <a:t>Bước 4:</a:t>
            </a:r>
            <a:r>
              <a:rPr lang="en-US" sz="2800" smtClean="0">
                <a:latin typeface="Cambria" panose="02040503050406030204" pitchFamily="18" charset="0"/>
              </a:rPr>
              <a:t> Tạo thư mục/dự án cho HTML</a:t>
            </a:r>
            <a:endParaRPr lang="en-US" sz="2800">
              <a:latin typeface="Cambria" panose="02040503050406030204" pitchFamily="18" charset="0"/>
            </a:endParaRPr>
          </a:p>
        </p:txBody>
      </p:sp>
    </p:spTree>
    <p:extLst>
      <p:ext uri="{BB962C8B-B14F-4D97-AF65-F5344CB8AC3E}">
        <p14:creationId xmlns:p14="http://schemas.microsoft.com/office/powerpoint/2010/main" val="29305402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8" name="Google Shape;108;p3"/>
          <p:cNvSpPr txBox="1">
            <a:spLocks noGrp="1"/>
          </p:cNvSpPr>
          <p:nvPr>
            <p:ph type="ftr" idx="11"/>
          </p:nvPr>
        </p:nvSpPr>
        <p:spPr>
          <a:xfrm>
            <a:off x="728132" y="6429363"/>
            <a:ext cx="2370667" cy="261408"/>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Khoa Hệ Thống Thông Tin</a:t>
            </a:r>
            <a:endParaRPr/>
          </a:p>
        </p:txBody>
      </p:sp>
      <p:sp>
        <p:nvSpPr>
          <p:cNvPr id="109" name="Google Shape;109;p3"/>
          <p:cNvSpPr txBox="1">
            <a:spLocks noGrp="1"/>
          </p:cNvSpPr>
          <p:nvPr>
            <p:ph type="sldNum" idx="12"/>
          </p:nvPr>
        </p:nvSpPr>
        <p:spPr>
          <a:xfrm>
            <a:off x="3098799" y="6377505"/>
            <a:ext cx="39793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grpSp>
        <p:nvGrpSpPr>
          <p:cNvPr id="2" name="Group 1">
            <a:extLst>
              <a:ext uri="{FF2B5EF4-FFF2-40B4-BE49-F238E27FC236}">
                <a16:creationId xmlns:a16="http://schemas.microsoft.com/office/drawing/2014/main" id="{D89A2151-4677-47EE-D6D2-8B5C05B0E843}"/>
              </a:ext>
            </a:extLst>
          </p:cNvPr>
          <p:cNvGrpSpPr/>
          <p:nvPr/>
        </p:nvGrpSpPr>
        <p:grpSpPr>
          <a:xfrm>
            <a:off x="152400" y="482600"/>
            <a:ext cx="6817940" cy="508000"/>
            <a:chOff x="789624" y="1191463"/>
            <a:chExt cx="6817940" cy="508000"/>
          </a:xfrm>
        </p:grpSpPr>
        <p:sp>
          <p:nvSpPr>
            <p:cNvPr id="3" name="AutoShape 52">
              <a:extLst>
                <a:ext uri="{FF2B5EF4-FFF2-40B4-BE49-F238E27FC236}">
                  <a16:creationId xmlns:a16="http://schemas.microsoft.com/office/drawing/2014/main" id="{015CD9CF-3E4B-DC23-26AA-ED23B8C2AE44}"/>
                </a:ext>
              </a:extLst>
            </p:cNvPr>
            <p:cNvSpPr>
              <a:spLocks noChangeArrowheads="1"/>
            </p:cNvSpPr>
            <p:nvPr/>
          </p:nvSpPr>
          <p:spPr bwMode="gray">
            <a:xfrm>
              <a:off x="990599" y="1191463"/>
              <a:ext cx="6616965"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800" b="1" smtClean="0">
                  <a:latin typeface="Cambria" panose="02040503050406030204" pitchFamily="18" charset="0"/>
                </a:rPr>
                <a:t>Visual </a:t>
              </a:r>
              <a:r>
                <a:rPr lang="en-US" sz="2800" b="1">
                  <a:latin typeface="Cambria" panose="02040503050406030204" pitchFamily="18" charset="0"/>
                </a:rPr>
                <a:t>Studio Code</a:t>
              </a:r>
            </a:p>
          </p:txBody>
        </p:sp>
        <p:grpSp>
          <p:nvGrpSpPr>
            <p:cNvPr id="4" name="Group 17">
              <a:extLst>
                <a:ext uri="{FF2B5EF4-FFF2-40B4-BE49-F238E27FC236}">
                  <a16:creationId xmlns:a16="http://schemas.microsoft.com/office/drawing/2014/main" id="{8A60047A-FBC2-2A33-19B9-A3597D3C4DE2}"/>
                </a:ext>
              </a:extLst>
            </p:cNvPr>
            <p:cNvGrpSpPr>
              <a:grpSpLocks/>
            </p:cNvGrpSpPr>
            <p:nvPr/>
          </p:nvGrpSpPr>
          <p:grpSpPr bwMode="auto">
            <a:xfrm>
              <a:off x="789624" y="1295400"/>
              <a:ext cx="353376" cy="272472"/>
              <a:chOff x="1110" y="2656"/>
              <a:chExt cx="1549" cy="1351"/>
            </a:xfrm>
          </p:grpSpPr>
          <p:sp>
            <p:nvSpPr>
              <p:cNvPr id="5" name="AutoShape 18">
                <a:extLst>
                  <a:ext uri="{FF2B5EF4-FFF2-40B4-BE49-F238E27FC236}">
                    <a16:creationId xmlns:a16="http://schemas.microsoft.com/office/drawing/2014/main" id="{6734E772-8B71-6F43-3F3B-8699A1134DBA}"/>
                  </a:ext>
                </a:extLst>
              </p:cNvPr>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6" name="AutoShape 19">
                <a:extLst>
                  <a:ext uri="{FF2B5EF4-FFF2-40B4-BE49-F238E27FC236}">
                    <a16:creationId xmlns:a16="http://schemas.microsoft.com/office/drawing/2014/main" id="{97868364-7696-C9BA-309A-DE8D6DCB1F2D}"/>
                  </a:ext>
                </a:extLst>
              </p:cNvPr>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7" name="AutoShape 20">
                <a:extLst>
                  <a:ext uri="{FF2B5EF4-FFF2-40B4-BE49-F238E27FC236}">
                    <a16:creationId xmlns:a16="http://schemas.microsoft.com/office/drawing/2014/main" id="{74618431-F247-A91D-1B77-12BF5571AE74}"/>
                  </a:ext>
                </a:extLst>
              </p:cNvPr>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grpSp>
      </p:grpSp>
      <p:sp>
        <p:nvSpPr>
          <p:cNvPr id="8" name="Content Placeholder 2">
            <a:extLst>
              <a:ext uri="{FF2B5EF4-FFF2-40B4-BE49-F238E27FC236}">
                <a16:creationId xmlns:a16="http://schemas.microsoft.com/office/drawing/2014/main" id="{C885EAF8-6B5C-9F2B-C002-60F9A3C30F19}"/>
              </a:ext>
            </a:extLst>
          </p:cNvPr>
          <p:cNvSpPr txBox="1">
            <a:spLocks/>
          </p:cNvSpPr>
          <p:nvPr/>
        </p:nvSpPr>
        <p:spPr>
          <a:xfrm>
            <a:off x="457200" y="1076325"/>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endParaRPr lang="en-US" sz="2800">
              <a:latin typeface="Cambria" panose="02040503050406030204" pitchFamily="18" charset="0"/>
            </a:endParaRPr>
          </a:p>
        </p:txBody>
      </p:sp>
      <p:sp>
        <p:nvSpPr>
          <p:cNvPr id="11" name="TextBox 10">
            <a:extLst>
              <a:ext uri="{FF2B5EF4-FFF2-40B4-BE49-F238E27FC236}">
                <a16:creationId xmlns:a16="http://schemas.microsoft.com/office/drawing/2014/main" id="{C25ABBCE-FEBE-792F-1DB2-9E3D623B8A19}"/>
              </a:ext>
            </a:extLst>
          </p:cNvPr>
          <p:cNvSpPr txBox="1"/>
          <p:nvPr/>
        </p:nvSpPr>
        <p:spPr>
          <a:xfrm>
            <a:off x="728131" y="1657573"/>
            <a:ext cx="10824217" cy="954107"/>
          </a:xfrm>
          <a:prstGeom prst="rect">
            <a:avLst/>
          </a:prstGeom>
          <a:noFill/>
        </p:spPr>
        <p:txBody>
          <a:bodyPr wrap="square">
            <a:spAutoFit/>
          </a:bodyPr>
          <a:lstStyle/>
          <a:p>
            <a:r>
              <a:rPr lang="en-US" sz="2800" smtClean="0">
                <a:latin typeface="Cambria" panose="02040503050406030204" pitchFamily="18" charset="0"/>
                <a:ea typeface="Cambria" panose="02040503050406030204" pitchFamily="18" charset="0"/>
              </a:rPr>
              <a:t>Để tạo file HTML, ta chọn thư mục dự án “Exercise9” sau đó nhấn nút New File</a:t>
            </a:r>
            <a:endParaRPr lang="en-US" sz="2800">
              <a:latin typeface="Cambria" panose="02040503050406030204" pitchFamily="18" charset="0"/>
              <a:ea typeface="Cambria" panose="02040503050406030204" pitchFamily="18" charset="0"/>
            </a:endParaRPr>
          </a:p>
        </p:txBody>
      </p:sp>
      <p:pic>
        <p:nvPicPr>
          <p:cNvPr id="12" name="Picture 11">
            <a:extLst>
              <a:ext uri="{FF2B5EF4-FFF2-40B4-BE49-F238E27FC236}">
                <a16:creationId xmlns:a16="http://schemas.microsoft.com/office/drawing/2014/main" id="{5AA6B261-8BB6-FB13-19F5-846CBD5E9182}"/>
              </a:ext>
            </a:extLst>
          </p:cNvPr>
          <p:cNvPicPr>
            <a:picLocks noChangeAspect="1"/>
          </p:cNvPicPr>
          <p:nvPr/>
        </p:nvPicPr>
        <p:blipFill>
          <a:blip r:embed="rId3"/>
          <a:stretch>
            <a:fillRect/>
          </a:stretch>
        </p:blipFill>
        <p:spPr>
          <a:xfrm>
            <a:off x="2496781" y="2190274"/>
            <a:ext cx="4631675" cy="1953449"/>
          </a:xfrm>
          <a:prstGeom prst="rect">
            <a:avLst/>
          </a:prstGeom>
        </p:spPr>
      </p:pic>
      <p:pic>
        <p:nvPicPr>
          <p:cNvPr id="15" name="Picture 14">
            <a:extLst>
              <a:ext uri="{FF2B5EF4-FFF2-40B4-BE49-F238E27FC236}">
                <a16:creationId xmlns:a16="http://schemas.microsoft.com/office/drawing/2014/main" id="{1112A420-14AF-0232-CF02-26ECA57967C5}"/>
              </a:ext>
            </a:extLst>
          </p:cNvPr>
          <p:cNvPicPr>
            <a:picLocks noChangeAspect="1"/>
          </p:cNvPicPr>
          <p:nvPr/>
        </p:nvPicPr>
        <p:blipFill>
          <a:blip r:embed="rId4"/>
          <a:stretch>
            <a:fillRect/>
          </a:stretch>
        </p:blipFill>
        <p:spPr>
          <a:xfrm>
            <a:off x="6970340" y="4253515"/>
            <a:ext cx="4761692" cy="2097014"/>
          </a:xfrm>
          <a:prstGeom prst="rect">
            <a:avLst/>
          </a:prstGeom>
        </p:spPr>
      </p:pic>
      <p:sp>
        <p:nvSpPr>
          <p:cNvPr id="16" name="Content Placeholder 2">
            <a:extLst>
              <a:ext uri="{FF2B5EF4-FFF2-40B4-BE49-F238E27FC236}">
                <a16:creationId xmlns:a16="http://schemas.microsoft.com/office/drawing/2014/main" id="{C885EAF8-6B5C-9F2B-C002-60F9A3C30F19}"/>
              </a:ext>
            </a:extLst>
          </p:cNvPr>
          <p:cNvSpPr txBox="1">
            <a:spLocks/>
          </p:cNvSpPr>
          <p:nvPr/>
        </p:nvSpPr>
        <p:spPr>
          <a:xfrm>
            <a:off x="480910" y="1102254"/>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r>
              <a:rPr lang="en-US" sz="2800" b="1" u="sng" smtClean="0">
                <a:latin typeface="Cambria" panose="02040503050406030204" pitchFamily="18" charset="0"/>
              </a:rPr>
              <a:t>Bước 4:</a:t>
            </a:r>
            <a:r>
              <a:rPr lang="en-US" sz="2800" smtClean="0">
                <a:latin typeface="Cambria" panose="02040503050406030204" pitchFamily="18" charset="0"/>
              </a:rPr>
              <a:t> Tạo file HTML</a:t>
            </a:r>
            <a:endParaRPr lang="en-US" sz="2800">
              <a:latin typeface="Cambria" panose="02040503050406030204" pitchFamily="18" charset="0"/>
            </a:endParaRPr>
          </a:p>
        </p:txBody>
      </p:sp>
      <p:cxnSp>
        <p:nvCxnSpPr>
          <p:cNvPr id="10" name="Straight Arrow Connector 9"/>
          <p:cNvCxnSpPr/>
          <p:nvPr/>
        </p:nvCxnSpPr>
        <p:spPr>
          <a:xfrm>
            <a:off x="6140239" y="2824931"/>
            <a:ext cx="0" cy="27767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C8C46CAF-2C2D-47A0-F781-F1CEF79B0D66}"/>
              </a:ext>
            </a:extLst>
          </p:cNvPr>
          <p:cNvSpPr txBox="1"/>
          <p:nvPr/>
        </p:nvSpPr>
        <p:spPr>
          <a:xfrm>
            <a:off x="728131" y="4639208"/>
            <a:ext cx="6298908" cy="954107"/>
          </a:xfrm>
          <a:prstGeom prst="rect">
            <a:avLst/>
          </a:prstGeom>
          <a:noFill/>
        </p:spPr>
        <p:txBody>
          <a:bodyPr wrap="square">
            <a:spAutoFit/>
          </a:bodyPr>
          <a:lstStyle/>
          <a:p>
            <a:r>
              <a:rPr lang="en-US" sz="2800" smtClean="0">
                <a:latin typeface="Cambria" panose="02040503050406030204" pitchFamily="18" charset="0"/>
                <a:ea typeface="Cambria" panose="02040503050406030204" pitchFamily="18" charset="0"/>
              </a:rPr>
              <a:t>Đặt tên “</a:t>
            </a:r>
            <a:r>
              <a:rPr lang="en-US" sz="2800">
                <a:latin typeface="Cambria" panose="02040503050406030204" pitchFamily="18" charset="0"/>
                <a:ea typeface="Cambria" panose="02040503050406030204" pitchFamily="18" charset="0"/>
              </a:rPr>
              <a:t>Home.html” </a:t>
            </a:r>
            <a:r>
              <a:rPr lang="en-US" sz="2800" smtClean="0">
                <a:latin typeface="Cambria" panose="02040503050406030204" pitchFamily="18" charset="0"/>
                <a:ea typeface="Cambria" panose="02040503050406030204" pitchFamily="18" charset="0"/>
              </a:rPr>
              <a:t>sau đó nhấn Enter</a:t>
            </a:r>
            <a:endParaRPr lang="en-US" sz="2800">
              <a:latin typeface="Cambria" panose="02040503050406030204" pitchFamily="18" charset="0"/>
              <a:ea typeface="Cambria" panose="02040503050406030204" pitchFamily="18" charset="0"/>
            </a:endParaRPr>
          </a:p>
          <a:p>
            <a:r>
              <a:rPr lang="en-US" sz="2800" b="1">
                <a:latin typeface="Cambria" panose="02040503050406030204" pitchFamily="18" charset="0"/>
                <a:ea typeface="Cambria" panose="02040503050406030204" pitchFamily="18" charset="0"/>
              </a:rPr>
              <a:t>Home.html</a:t>
            </a:r>
            <a:r>
              <a:rPr lang="en-US" sz="2800">
                <a:latin typeface="Cambria" panose="02040503050406030204" pitchFamily="18" charset="0"/>
                <a:ea typeface="Cambria" panose="02040503050406030204" pitchFamily="18" charset="0"/>
              </a:rPr>
              <a:t> </a:t>
            </a:r>
            <a:r>
              <a:rPr lang="en-US" sz="2800" smtClean="0">
                <a:latin typeface="Cambria" panose="02040503050406030204" pitchFamily="18" charset="0"/>
                <a:ea typeface="Cambria" panose="02040503050406030204" pitchFamily="18" charset="0"/>
              </a:rPr>
              <a:t>sẽ được tạo ra</a:t>
            </a:r>
            <a:endParaRPr lang="en-US" sz="280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6651983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8" name="Google Shape;108;p3"/>
          <p:cNvSpPr txBox="1">
            <a:spLocks noGrp="1"/>
          </p:cNvSpPr>
          <p:nvPr>
            <p:ph type="ftr" idx="11"/>
          </p:nvPr>
        </p:nvSpPr>
        <p:spPr>
          <a:xfrm>
            <a:off x="728132" y="6429363"/>
            <a:ext cx="2370667" cy="261408"/>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Khoa Hệ Thống Thông Tin</a:t>
            </a:r>
            <a:endParaRPr/>
          </a:p>
        </p:txBody>
      </p:sp>
      <p:sp>
        <p:nvSpPr>
          <p:cNvPr id="109" name="Google Shape;109;p3"/>
          <p:cNvSpPr txBox="1">
            <a:spLocks noGrp="1"/>
          </p:cNvSpPr>
          <p:nvPr>
            <p:ph type="sldNum" idx="12"/>
          </p:nvPr>
        </p:nvSpPr>
        <p:spPr>
          <a:xfrm>
            <a:off x="3098799" y="6377505"/>
            <a:ext cx="39793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grpSp>
        <p:nvGrpSpPr>
          <p:cNvPr id="2" name="Group 1">
            <a:extLst>
              <a:ext uri="{FF2B5EF4-FFF2-40B4-BE49-F238E27FC236}">
                <a16:creationId xmlns:a16="http://schemas.microsoft.com/office/drawing/2014/main" id="{D89A2151-4677-47EE-D6D2-8B5C05B0E843}"/>
              </a:ext>
            </a:extLst>
          </p:cNvPr>
          <p:cNvGrpSpPr/>
          <p:nvPr/>
        </p:nvGrpSpPr>
        <p:grpSpPr>
          <a:xfrm>
            <a:off x="152400" y="482600"/>
            <a:ext cx="6817940" cy="508000"/>
            <a:chOff x="789624" y="1191463"/>
            <a:chExt cx="6817940" cy="508000"/>
          </a:xfrm>
        </p:grpSpPr>
        <p:sp>
          <p:nvSpPr>
            <p:cNvPr id="3" name="AutoShape 52">
              <a:extLst>
                <a:ext uri="{FF2B5EF4-FFF2-40B4-BE49-F238E27FC236}">
                  <a16:creationId xmlns:a16="http://schemas.microsoft.com/office/drawing/2014/main" id="{015CD9CF-3E4B-DC23-26AA-ED23B8C2AE44}"/>
                </a:ext>
              </a:extLst>
            </p:cNvPr>
            <p:cNvSpPr>
              <a:spLocks noChangeArrowheads="1"/>
            </p:cNvSpPr>
            <p:nvPr/>
          </p:nvSpPr>
          <p:spPr bwMode="gray">
            <a:xfrm>
              <a:off x="990599" y="1191463"/>
              <a:ext cx="6616965"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800" b="1" smtClean="0">
                  <a:latin typeface="Cambria" panose="02040503050406030204" pitchFamily="18" charset="0"/>
                </a:rPr>
                <a:t>Visual </a:t>
              </a:r>
              <a:r>
                <a:rPr lang="en-US" sz="2800" b="1">
                  <a:latin typeface="Cambria" panose="02040503050406030204" pitchFamily="18" charset="0"/>
                </a:rPr>
                <a:t>Studio Code</a:t>
              </a:r>
            </a:p>
          </p:txBody>
        </p:sp>
        <p:grpSp>
          <p:nvGrpSpPr>
            <p:cNvPr id="4" name="Group 17">
              <a:extLst>
                <a:ext uri="{FF2B5EF4-FFF2-40B4-BE49-F238E27FC236}">
                  <a16:creationId xmlns:a16="http://schemas.microsoft.com/office/drawing/2014/main" id="{8A60047A-FBC2-2A33-19B9-A3597D3C4DE2}"/>
                </a:ext>
              </a:extLst>
            </p:cNvPr>
            <p:cNvGrpSpPr>
              <a:grpSpLocks/>
            </p:cNvGrpSpPr>
            <p:nvPr/>
          </p:nvGrpSpPr>
          <p:grpSpPr bwMode="auto">
            <a:xfrm>
              <a:off x="789624" y="1295400"/>
              <a:ext cx="353376" cy="272472"/>
              <a:chOff x="1110" y="2656"/>
              <a:chExt cx="1549" cy="1351"/>
            </a:xfrm>
          </p:grpSpPr>
          <p:sp>
            <p:nvSpPr>
              <p:cNvPr id="5" name="AutoShape 18">
                <a:extLst>
                  <a:ext uri="{FF2B5EF4-FFF2-40B4-BE49-F238E27FC236}">
                    <a16:creationId xmlns:a16="http://schemas.microsoft.com/office/drawing/2014/main" id="{6734E772-8B71-6F43-3F3B-8699A1134DBA}"/>
                  </a:ext>
                </a:extLst>
              </p:cNvPr>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6" name="AutoShape 19">
                <a:extLst>
                  <a:ext uri="{FF2B5EF4-FFF2-40B4-BE49-F238E27FC236}">
                    <a16:creationId xmlns:a16="http://schemas.microsoft.com/office/drawing/2014/main" id="{97868364-7696-C9BA-309A-DE8D6DCB1F2D}"/>
                  </a:ext>
                </a:extLst>
              </p:cNvPr>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7" name="AutoShape 20">
                <a:extLst>
                  <a:ext uri="{FF2B5EF4-FFF2-40B4-BE49-F238E27FC236}">
                    <a16:creationId xmlns:a16="http://schemas.microsoft.com/office/drawing/2014/main" id="{74618431-F247-A91D-1B77-12BF5571AE74}"/>
                  </a:ext>
                </a:extLst>
              </p:cNvPr>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grpSp>
      </p:grpSp>
      <p:sp>
        <p:nvSpPr>
          <p:cNvPr id="8" name="Content Placeholder 2">
            <a:extLst>
              <a:ext uri="{FF2B5EF4-FFF2-40B4-BE49-F238E27FC236}">
                <a16:creationId xmlns:a16="http://schemas.microsoft.com/office/drawing/2014/main" id="{C885EAF8-6B5C-9F2B-C002-60F9A3C30F19}"/>
              </a:ext>
            </a:extLst>
          </p:cNvPr>
          <p:cNvSpPr txBox="1">
            <a:spLocks/>
          </p:cNvSpPr>
          <p:nvPr/>
        </p:nvSpPr>
        <p:spPr>
          <a:xfrm>
            <a:off x="457200" y="1076325"/>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endParaRPr lang="en-US" sz="2800">
              <a:latin typeface="Cambria" panose="02040503050406030204" pitchFamily="18" charset="0"/>
            </a:endParaRPr>
          </a:p>
        </p:txBody>
      </p:sp>
      <p:sp>
        <p:nvSpPr>
          <p:cNvPr id="10" name="TextBox 9">
            <a:extLst>
              <a:ext uri="{FF2B5EF4-FFF2-40B4-BE49-F238E27FC236}">
                <a16:creationId xmlns:a16="http://schemas.microsoft.com/office/drawing/2014/main" id="{C8C46CAF-2C2D-47A0-F781-F1CEF79B0D66}"/>
              </a:ext>
            </a:extLst>
          </p:cNvPr>
          <p:cNvSpPr txBox="1"/>
          <p:nvPr/>
        </p:nvSpPr>
        <p:spPr>
          <a:xfrm>
            <a:off x="728132" y="5552735"/>
            <a:ext cx="9696839" cy="523220"/>
          </a:xfrm>
          <a:prstGeom prst="rect">
            <a:avLst/>
          </a:prstGeom>
          <a:noFill/>
        </p:spPr>
        <p:txBody>
          <a:bodyPr wrap="square">
            <a:spAutoFit/>
          </a:bodyPr>
          <a:lstStyle/>
          <a:p>
            <a:r>
              <a:rPr lang="en-US" sz="2800" smtClean="0">
                <a:latin typeface="Cambria" panose="02040503050406030204" pitchFamily="18" charset="0"/>
                <a:ea typeface="Cambria" panose="02040503050406030204" pitchFamily="18" charset="0"/>
              </a:rPr>
              <a:t>Nhập mã lệnh HTML như trên cho Home.html</a:t>
            </a:r>
            <a:endParaRPr lang="en-US" sz="2800">
              <a:latin typeface="Cambria" panose="02040503050406030204" pitchFamily="18" charset="0"/>
              <a:ea typeface="Cambria" panose="02040503050406030204" pitchFamily="18" charset="0"/>
            </a:endParaRPr>
          </a:p>
        </p:txBody>
      </p:sp>
      <p:pic>
        <p:nvPicPr>
          <p:cNvPr id="13" name="Picture 12">
            <a:extLst>
              <a:ext uri="{FF2B5EF4-FFF2-40B4-BE49-F238E27FC236}">
                <a16:creationId xmlns:a16="http://schemas.microsoft.com/office/drawing/2014/main" id="{13E84FD6-5138-4BC7-75FE-EF38C3093E42}"/>
              </a:ext>
            </a:extLst>
          </p:cNvPr>
          <p:cNvPicPr>
            <a:picLocks noChangeAspect="1"/>
          </p:cNvPicPr>
          <p:nvPr/>
        </p:nvPicPr>
        <p:blipFill>
          <a:blip r:embed="rId3"/>
          <a:stretch>
            <a:fillRect/>
          </a:stretch>
        </p:blipFill>
        <p:spPr>
          <a:xfrm>
            <a:off x="2668062" y="1637388"/>
            <a:ext cx="5941695" cy="3718560"/>
          </a:xfrm>
          <a:prstGeom prst="rect">
            <a:avLst/>
          </a:prstGeom>
        </p:spPr>
      </p:pic>
      <p:sp>
        <p:nvSpPr>
          <p:cNvPr id="14" name="Content Placeholder 2">
            <a:extLst>
              <a:ext uri="{FF2B5EF4-FFF2-40B4-BE49-F238E27FC236}">
                <a16:creationId xmlns:a16="http://schemas.microsoft.com/office/drawing/2014/main" id="{C885EAF8-6B5C-9F2B-C002-60F9A3C30F19}"/>
              </a:ext>
            </a:extLst>
          </p:cNvPr>
          <p:cNvSpPr txBox="1">
            <a:spLocks/>
          </p:cNvSpPr>
          <p:nvPr/>
        </p:nvSpPr>
        <p:spPr>
          <a:xfrm>
            <a:off x="480910" y="1102254"/>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r>
              <a:rPr lang="en-US" sz="2800" b="1" u="sng" smtClean="0">
                <a:latin typeface="Cambria" panose="02040503050406030204" pitchFamily="18" charset="0"/>
              </a:rPr>
              <a:t>Bước 4:</a:t>
            </a:r>
            <a:r>
              <a:rPr lang="en-US" sz="2800" smtClean="0">
                <a:latin typeface="Cambria" panose="02040503050406030204" pitchFamily="18" charset="0"/>
              </a:rPr>
              <a:t> Tạo file HTML</a:t>
            </a:r>
            <a:endParaRPr lang="en-US" sz="2800">
              <a:latin typeface="Cambria" panose="02040503050406030204" pitchFamily="18" charset="0"/>
            </a:endParaRPr>
          </a:p>
        </p:txBody>
      </p:sp>
    </p:spTree>
    <p:extLst>
      <p:ext uri="{BB962C8B-B14F-4D97-AF65-F5344CB8AC3E}">
        <p14:creationId xmlns:p14="http://schemas.microsoft.com/office/powerpoint/2010/main" val="697141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8" name="Google Shape;108;p3"/>
          <p:cNvSpPr txBox="1">
            <a:spLocks noGrp="1"/>
          </p:cNvSpPr>
          <p:nvPr>
            <p:ph type="ftr" idx="11"/>
          </p:nvPr>
        </p:nvSpPr>
        <p:spPr>
          <a:xfrm>
            <a:off x="728132" y="6429363"/>
            <a:ext cx="2370667" cy="261408"/>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Khoa Hệ Thống Thông Tin</a:t>
            </a:r>
            <a:endParaRPr/>
          </a:p>
        </p:txBody>
      </p:sp>
      <p:sp>
        <p:nvSpPr>
          <p:cNvPr id="109" name="Google Shape;109;p3"/>
          <p:cNvSpPr txBox="1">
            <a:spLocks noGrp="1"/>
          </p:cNvSpPr>
          <p:nvPr>
            <p:ph type="sldNum" idx="12"/>
          </p:nvPr>
        </p:nvSpPr>
        <p:spPr>
          <a:xfrm>
            <a:off x="3098799" y="6377505"/>
            <a:ext cx="39793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grpSp>
        <p:nvGrpSpPr>
          <p:cNvPr id="2" name="Group 1">
            <a:extLst>
              <a:ext uri="{FF2B5EF4-FFF2-40B4-BE49-F238E27FC236}">
                <a16:creationId xmlns:a16="http://schemas.microsoft.com/office/drawing/2014/main" id="{D89A2151-4677-47EE-D6D2-8B5C05B0E843}"/>
              </a:ext>
            </a:extLst>
          </p:cNvPr>
          <p:cNvGrpSpPr/>
          <p:nvPr/>
        </p:nvGrpSpPr>
        <p:grpSpPr>
          <a:xfrm>
            <a:off x="152400" y="482600"/>
            <a:ext cx="6817940" cy="508000"/>
            <a:chOff x="789624" y="1191463"/>
            <a:chExt cx="6817940" cy="508000"/>
          </a:xfrm>
        </p:grpSpPr>
        <p:sp>
          <p:nvSpPr>
            <p:cNvPr id="3" name="AutoShape 52">
              <a:extLst>
                <a:ext uri="{FF2B5EF4-FFF2-40B4-BE49-F238E27FC236}">
                  <a16:creationId xmlns:a16="http://schemas.microsoft.com/office/drawing/2014/main" id="{015CD9CF-3E4B-DC23-26AA-ED23B8C2AE44}"/>
                </a:ext>
              </a:extLst>
            </p:cNvPr>
            <p:cNvSpPr>
              <a:spLocks noChangeArrowheads="1"/>
            </p:cNvSpPr>
            <p:nvPr/>
          </p:nvSpPr>
          <p:spPr bwMode="gray">
            <a:xfrm>
              <a:off x="990599" y="1191463"/>
              <a:ext cx="6616965"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800" b="1" smtClean="0">
                  <a:latin typeface="Cambria" panose="02040503050406030204" pitchFamily="18" charset="0"/>
                </a:rPr>
                <a:t>Visual </a:t>
              </a:r>
              <a:r>
                <a:rPr lang="en-US" sz="2800" b="1">
                  <a:latin typeface="Cambria" panose="02040503050406030204" pitchFamily="18" charset="0"/>
                </a:rPr>
                <a:t>Studio Code</a:t>
              </a:r>
            </a:p>
          </p:txBody>
        </p:sp>
        <p:grpSp>
          <p:nvGrpSpPr>
            <p:cNvPr id="4" name="Group 17">
              <a:extLst>
                <a:ext uri="{FF2B5EF4-FFF2-40B4-BE49-F238E27FC236}">
                  <a16:creationId xmlns:a16="http://schemas.microsoft.com/office/drawing/2014/main" id="{8A60047A-FBC2-2A33-19B9-A3597D3C4DE2}"/>
                </a:ext>
              </a:extLst>
            </p:cNvPr>
            <p:cNvGrpSpPr>
              <a:grpSpLocks/>
            </p:cNvGrpSpPr>
            <p:nvPr/>
          </p:nvGrpSpPr>
          <p:grpSpPr bwMode="auto">
            <a:xfrm>
              <a:off x="789624" y="1295400"/>
              <a:ext cx="353376" cy="272472"/>
              <a:chOff x="1110" y="2656"/>
              <a:chExt cx="1549" cy="1351"/>
            </a:xfrm>
          </p:grpSpPr>
          <p:sp>
            <p:nvSpPr>
              <p:cNvPr id="5" name="AutoShape 18">
                <a:extLst>
                  <a:ext uri="{FF2B5EF4-FFF2-40B4-BE49-F238E27FC236}">
                    <a16:creationId xmlns:a16="http://schemas.microsoft.com/office/drawing/2014/main" id="{6734E772-8B71-6F43-3F3B-8699A1134DBA}"/>
                  </a:ext>
                </a:extLst>
              </p:cNvPr>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6" name="AutoShape 19">
                <a:extLst>
                  <a:ext uri="{FF2B5EF4-FFF2-40B4-BE49-F238E27FC236}">
                    <a16:creationId xmlns:a16="http://schemas.microsoft.com/office/drawing/2014/main" id="{97868364-7696-C9BA-309A-DE8D6DCB1F2D}"/>
                  </a:ext>
                </a:extLst>
              </p:cNvPr>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7" name="AutoShape 20">
                <a:extLst>
                  <a:ext uri="{FF2B5EF4-FFF2-40B4-BE49-F238E27FC236}">
                    <a16:creationId xmlns:a16="http://schemas.microsoft.com/office/drawing/2014/main" id="{74618431-F247-A91D-1B77-12BF5571AE74}"/>
                  </a:ext>
                </a:extLst>
              </p:cNvPr>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grpSp>
      </p:grpSp>
      <p:sp>
        <p:nvSpPr>
          <p:cNvPr id="8" name="Content Placeholder 2">
            <a:extLst>
              <a:ext uri="{FF2B5EF4-FFF2-40B4-BE49-F238E27FC236}">
                <a16:creationId xmlns:a16="http://schemas.microsoft.com/office/drawing/2014/main" id="{C885EAF8-6B5C-9F2B-C002-60F9A3C30F19}"/>
              </a:ext>
            </a:extLst>
          </p:cNvPr>
          <p:cNvSpPr txBox="1">
            <a:spLocks/>
          </p:cNvSpPr>
          <p:nvPr/>
        </p:nvSpPr>
        <p:spPr>
          <a:xfrm>
            <a:off x="457200" y="1076325"/>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endParaRPr lang="en-US" sz="2800">
              <a:latin typeface="Cambria" panose="02040503050406030204" pitchFamily="18" charset="0"/>
            </a:endParaRPr>
          </a:p>
        </p:txBody>
      </p:sp>
      <p:sp>
        <p:nvSpPr>
          <p:cNvPr id="12" name="Content Placeholder 2">
            <a:extLst>
              <a:ext uri="{FF2B5EF4-FFF2-40B4-BE49-F238E27FC236}">
                <a16:creationId xmlns:a16="http://schemas.microsoft.com/office/drawing/2014/main" id="{C885EAF8-6B5C-9F2B-C002-60F9A3C30F19}"/>
              </a:ext>
            </a:extLst>
          </p:cNvPr>
          <p:cNvSpPr txBox="1">
            <a:spLocks/>
          </p:cNvSpPr>
          <p:nvPr/>
        </p:nvSpPr>
        <p:spPr>
          <a:xfrm>
            <a:off x="480910" y="1102254"/>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r>
              <a:rPr lang="en-US" sz="2800" b="1" u="sng" smtClean="0">
                <a:latin typeface="Cambria" panose="02040503050406030204" pitchFamily="18" charset="0"/>
              </a:rPr>
              <a:t>Bước 4:</a:t>
            </a:r>
            <a:r>
              <a:rPr lang="en-US" sz="2800" smtClean="0">
                <a:latin typeface="Cambria" panose="02040503050406030204" pitchFamily="18" charset="0"/>
              </a:rPr>
              <a:t> Tạo file HTML</a:t>
            </a:r>
            <a:endParaRPr lang="en-US" sz="2800">
              <a:latin typeface="Cambria" panose="02040503050406030204" pitchFamily="18" charset="0"/>
            </a:endParaRPr>
          </a:p>
        </p:txBody>
      </p:sp>
      <p:sp>
        <p:nvSpPr>
          <p:cNvPr id="11" name="TextBox 10">
            <a:extLst>
              <a:ext uri="{FF2B5EF4-FFF2-40B4-BE49-F238E27FC236}">
                <a16:creationId xmlns:a16="http://schemas.microsoft.com/office/drawing/2014/main" id="{4188E81D-E8DC-7258-0E6D-21DB97BFFE4A}"/>
              </a:ext>
            </a:extLst>
          </p:cNvPr>
          <p:cNvSpPr txBox="1"/>
          <p:nvPr/>
        </p:nvSpPr>
        <p:spPr>
          <a:xfrm>
            <a:off x="1076213" y="1571984"/>
            <a:ext cx="10720835" cy="4832092"/>
          </a:xfrm>
          <a:prstGeom prst="rect">
            <a:avLst/>
          </a:prstGeom>
          <a:noFill/>
          <a:ln>
            <a:solidFill>
              <a:srgbClr val="002060"/>
            </a:solidFill>
          </a:ln>
        </p:spPr>
        <p:txBody>
          <a:bodyPr wrap="square">
            <a:spAutoFit/>
          </a:bodyPr>
          <a:lstStyle/>
          <a:p>
            <a:pPr marL="0" marR="0">
              <a:spcBef>
                <a:spcPts val="0"/>
              </a:spcBef>
              <a:spcAft>
                <a:spcPts val="0"/>
              </a:spcAft>
            </a:pPr>
            <a:r>
              <a:rPr lang="en-US" sz="2800">
                <a:solidFill>
                  <a:srgbClr val="800000"/>
                </a:solidFill>
                <a:effectLst/>
                <a:latin typeface="Cambria" panose="02040503050406030204" pitchFamily="18" charset="0"/>
                <a:ea typeface="Cambria" panose="02040503050406030204" pitchFamily="18" charset="0"/>
              </a:rPr>
              <a:t>&lt;!DOCTYPE</a:t>
            </a:r>
            <a:r>
              <a:rPr lang="en-US" sz="2800">
                <a:solidFill>
                  <a:srgbClr val="000000"/>
                </a:solidFill>
                <a:effectLst/>
                <a:latin typeface="Cambria" panose="02040503050406030204" pitchFamily="18" charset="0"/>
                <a:ea typeface="Cambria" panose="02040503050406030204" pitchFamily="18" charset="0"/>
              </a:rPr>
              <a:t> </a:t>
            </a:r>
            <a:r>
              <a:rPr lang="en-US" sz="2800">
                <a:solidFill>
                  <a:srgbClr val="E50000"/>
                </a:solidFill>
                <a:effectLst/>
                <a:latin typeface="Cambria" panose="02040503050406030204" pitchFamily="18" charset="0"/>
                <a:ea typeface="Cambria" panose="02040503050406030204" pitchFamily="18" charset="0"/>
              </a:rPr>
              <a:t>html</a:t>
            </a:r>
            <a:r>
              <a:rPr lang="en-US" sz="2800">
                <a:solidFill>
                  <a:srgbClr val="800000"/>
                </a:solidFill>
                <a:effectLst/>
                <a:latin typeface="Cambria" panose="02040503050406030204" pitchFamily="18" charset="0"/>
                <a:ea typeface="Cambria" panose="02040503050406030204" pitchFamily="18" charset="0"/>
              </a:rPr>
              <a:t>&gt;</a:t>
            </a:r>
            <a:endParaRPr lang="en-US" sz="3600">
              <a:effectLst/>
              <a:latin typeface="Cambria" panose="02040503050406030204" pitchFamily="18" charset="0"/>
              <a:ea typeface="Cambria" panose="02040503050406030204" pitchFamily="18" charset="0"/>
            </a:endParaRPr>
          </a:p>
          <a:p>
            <a:pPr marL="0" marR="0">
              <a:spcBef>
                <a:spcPts val="0"/>
              </a:spcBef>
              <a:spcAft>
                <a:spcPts val="0"/>
              </a:spcAft>
            </a:pPr>
            <a:r>
              <a:rPr lang="en-US" sz="2800">
                <a:solidFill>
                  <a:srgbClr val="800000"/>
                </a:solidFill>
                <a:effectLst/>
                <a:latin typeface="Cambria" panose="02040503050406030204" pitchFamily="18" charset="0"/>
                <a:ea typeface="Cambria" panose="02040503050406030204" pitchFamily="18" charset="0"/>
              </a:rPr>
              <a:t>&lt;html&gt;</a:t>
            </a:r>
            <a:endParaRPr lang="en-US" sz="3600">
              <a:effectLst/>
              <a:latin typeface="Cambria" panose="02040503050406030204" pitchFamily="18" charset="0"/>
              <a:ea typeface="Cambria" panose="02040503050406030204" pitchFamily="18" charset="0"/>
            </a:endParaRPr>
          </a:p>
          <a:p>
            <a:pPr marL="0" marR="0">
              <a:spcBef>
                <a:spcPts val="0"/>
              </a:spcBef>
              <a:spcAft>
                <a:spcPts val="0"/>
              </a:spcAft>
            </a:pPr>
            <a:r>
              <a:rPr lang="en-US" sz="2800">
                <a:solidFill>
                  <a:srgbClr val="800000"/>
                </a:solidFill>
                <a:effectLst/>
                <a:latin typeface="Cambria" panose="02040503050406030204" pitchFamily="18" charset="0"/>
                <a:ea typeface="Cambria" panose="02040503050406030204" pitchFamily="18" charset="0"/>
              </a:rPr>
              <a:t>&lt;head&gt;</a:t>
            </a:r>
            <a:endParaRPr lang="en-US" sz="3600">
              <a:effectLst/>
              <a:latin typeface="Cambria" panose="02040503050406030204" pitchFamily="18" charset="0"/>
              <a:ea typeface="Cambria" panose="02040503050406030204" pitchFamily="18" charset="0"/>
            </a:endParaRPr>
          </a:p>
          <a:p>
            <a:pPr marL="0" marR="0">
              <a:spcBef>
                <a:spcPts val="0"/>
              </a:spcBef>
              <a:spcAft>
                <a:spcPts val="0"/>
              </a:spcAft>
            </a:pPr>
            <a:r>
              <a:rPr lang="en-US" sz="2800">
                <a:solidFill>
                  <a:srgbClr val="000000"/>
                </a:solidFill>
                <a:effectLst/>
                <a:latin typeface="Cambria" panose="02040503050406030204" pitchFamily="18" charset="0"/>
                <a:ea typeface="Cambria" panose="02040503050406030204" pitchFamily="18" charset="0"/>
              </a:rPr>
              <a:t>    </a:t>
            </a:r>
            <a:r>
              <a:rPr lang="en-US" sz="2800">
                <a:solidFill>
                  <a:srgbClr val="800000"/>
                </a:solidFill>
                <a:effectLst/>
                <a:latin typeface="Cambria" panose="02040503050406030204" pitchFamily="18" charset="0"/>
                <a:ea typeface="Cambria" panose="02040503050406030204" pitchFamily="18" charset="0"/>
              </a:rPr>
              <a:t>&lt;meta</a:t>
            </a:r>
            <a:r>
              <a:rPr lang="en-US" sz="2800">
                <a:solidFill>
                  <a:srgbClr val="000000"/>
                </a:solidFill>
                <a:effectLst/>
                <a:latin typeface="Cambria" panose="02040503050406030204" pitchFamily="18" charset="0"/>
                <a:ea typeface="Cambria" panose="02040503050406030204" pitchFamily="18" charset="0"/>
              </a:rPr>
              <a:t> </a:t>
            </a:r>
            <a:r>
              <a:rPr lang="en-US" sz="2800">
                <a:solidFill>
                  <a:srgbClr val="E50000"/>
                </a:solidFill>
                <a:effectLst/>
                <a:latin typeface="Cambria" panose="02040503050406030204" pitchFamily="18" charset="0"/>
                <a:ea typeface="Cambria" panose="02040503050406030204" pitchFamily="18" charset="0"/>
              </a:rPr>
              <a:t>charset</a:t>
            </a:r>
            <a:r>
              <a:rPr lang="en-US" sz="2800">
                <a:solidFill>
                  <a:srgbClr val="000000"/>
                </a:solidFill>
                <a:effectLst/>
                <a:latin typeface="Cambria" panose="02040503050406030204" pitchFamily="18" charset="0"/>
                <a:ea typeface="Cambria" panose="02040503050406030204" pitchFamily="18" charset="0"/>
              </a:rPr>
              <a:t>=</a:t>
            </a:r>
            <a:r>
              <a:rPr lang="en-US" sz="2800">
                <a:solidFill>
                  <a:srgbClr val="0000FF"/>
                </a:solidFill>
                <a:effectLst/>
                <a:latin typeface="Cambria" panose="02040503050406030204" pitchFamily="18" charset="0"/>
                <a:ea typeface="Cambria" panose="02040503050406030204" pitchFamily="18" charset="0"/>
              </a:rPr>
              <a:t>"utf-8"</a:t>
            </a:r>
            <a:r>
              <a:rPr lang="en-US" sz="2800">
                <a:solidFill>
                  <a:srgbClr val="000000"/>
                </a:solidFill>
                <a:effectLst/>
                <a:latin typeface="Cambria" panose="02040503050406030204" pitchFamily="18" charset="0"/>
                <a:ea typeface="Cambria" panose="02040503050406030204" pitchFamily="18" charset="0"/>
              </a:rPr>
              <a:t> </a:t>
            </a:r>
            <a:r>
              <a:rPr lang="en-US" sz="2800">
                <a:solidFill>
                  <a:srgbClr val="800000"/>
                </a:solidFill>
                <a:effectLst/>
                <a:latin typeface="Cambria" panose="02040503050406030204" pitchFamily="18" charset="0"/>
                <a:ea typeface="Cambria" panose="02040503050406030204" pitchFamily="18" charset="0"/>
              </a:rPr>
              <a:t>/&gt;</a:t>
            </a:r>
            <a:endParaRPr lang="en-US" sz="3600">
              <a:effectLst/>
              <a:latin typeface="Cambria" panose="02040503050406030204" pitchFamily="18" charset="0"/>
              <a:ea typeface="Cambria" panose="02040503050406030204" pitchFamily="18" charset="0"/>
            </a:endParaRPr>
          </a:p>
          <a:p>
            <a:pPr marL="0" marR="0">
              <a:spcBef>
                <a:spcPts val="0"/>
              </a:spcBef>
              <a:spcAft>
                <a:spcPts val="0"/>
              </a:spcAft>
            </a:pPr>
            <a:r>
              <a:rPr lang="en-US" sz="2800">
                <a:solidFill>
                  <a:srgbClr val="000000"/>
                </a:solidFill>
                <a:effectLst/>
                <a:latin typeface="Cambria" panose="02040503050406030204" pitchFamily="18" charset="0"/>
                <a:ea typeface="Cambria" panose="02040503050406030204" pitchFamily="18" charset="0"/>
              </a:rPr>
              <a:t>    </a:t>
            </a:r>
            <a:r>
              <a:rPr lang="en-US" sz="2800">
                <a:solidFill>
                  <a:srgbClr val="800000"/>
                </a:solidFill>
                <a:effectLst/>
                <a:latin typeface="Cambria" panose="02040503050406030204" pitchFamily="18" charset="0"/>
                <a:ea typeface="Cambria" panose="02040503050406030204" pitchFamily="18" charset="0"/>
              </a:rPr>
              <a:t>&lt;title&gt;&lt;/title&gt;</a:t>
            </a:r>
            <a:endParaRPr lang="en-US" sz="3600">
              <a:effectLst/>
              <a:latin typeface="Cambria" panose="02040503050406030204" pitchFamily="18" charset="0"/>
              <a:ea typeface="Cambria" panose="02040503050406030204" pitchFamily="18" charset="0"/>
            </a:endParaRPr>
          </a:p>
          <a:p>
            <a:pPr marL="0" marR="0">
              <a:spcBef>
                <a:spcPts val="0"/>
              </a:spcBef>
              <a:spcAft>
                <a:spcPts val="0"/>
              </a:spcAft>
            </a:pPr>
            <a:r>
              <a:rPr lang="en-US" sz="2800">
                <a:solidFill>
                  <a:srgbClr val="800000"/>
                </a:solidFill>
                <a:effectLst/>
                <a:latin typeface="Cambria" panose="02040503050406030204" pitchFamily="18" charset="0"/>
                <a:ea typeface="Cambria" panose="02040503050406030204" pitchFamily="18" charset="0"/>
              </a:rPr>
              <a:t>&lt;/head&gt;</a:t>
            </a:r>
            <a:endParaRPr lang="en-US" sz="3600">
              <a:effectLst/>
              <a:latin typeface="Cambria" panose="02040503050406030204" pitchFamily="18" charset="0"/>
              <a:ea typeface="Cambria" panose="02040503050406030204" pitchFamily="18" charset="0"/>
            </a:endParaRPr>
          </a:p>
          <a:p>
            <a:pPr marL="0" marR="0">
              <a:spcBef>
                <a:spcPts val="0"/>
              </a:spcBef>
              <a:spcAft>
                <a:spcPts val="0"/>
              </a:spcAft>
            </a:pPr>
            <a:r>
              <a:rPr lang="en-US" sz="2800">
                <a:solidFill>
                  <a:srgbClr val="800000"/>
                </a:solidFill>
                <a:effectLst/>
                <a:latin typeface="Cambria" panose="02040503050406030204" pitchFamily="18" charset="0"/>
                <a:ea typeface="Cambria" panose="02040503050406030204" pitchFamily="18" charset="0"/>
              </a:rPr>
              <a:t>&lt;body&gt;</a:t>
            </a:r>
            <a:endParaRPr lang="en-US" sz="3600">
              <a:effectLst/>
              <a:latin typeface="Cambria" panose="02040503050406030204" pitchFamily="18" charset="0"/>
              <a:ea typeface="Cambria" panose="02040503050406030204" pitchFamily="18" charset="0"/>
            </a:endParaRPr>
          </a:p>
          <a:p>
            <a:pPr marL="0" marR="0">
              <a:spcBef>
                <a:spcPts val="0"/>
              </a:spcBef>
              <a:spcAft>
                <a:spcPts val="0"/>
              </a:spcAft>
            </a:pPr>
            <a:r>
              <a:rPr lang="en-US" sz="2800">
                <a:solidFill>
                  <a:srgbClr val="000000"/>
                </a:solidFill>
                <a:effectLst/>
                <a:latin typeface="Cambria" panose="02040503050406030204" pitchFamily="18" charset="0"/>
                <a:ea typeface="Cambria" panose="02040503050406030204" pitchFamily="18" charset="0"/>
              </a:rPr>
              <a:t>    </a:t>
            </a:r>
            <a:r>
              <a:rPr lang="en-US" sz="2800">
                <a:solidFill>
                  <a:srgbClr val="800000"/>
                </a:solidFill>
                <a:effectLst/>
                <a:latin typeface="Cambria" panose="02040503050406030204" pitchFamily="18" charset="0"/>
                <a:ea typeface="Cambria" panose="02040503050406030204" pitchFamily="18" charset="0"/>
              </a:rPr>
              <a:t>&lt;h1&gt;</a:t>
            </a:r>
            <a:r>
              <a:rPr lang="en-US" sz="2800">
                <a:solidFill>
                  <a:srgbClr val="000000"/>
                </a:solidFill>
                <a:effectLst/>
                <a:latin typeface="Cambria" panose="02040503050406030204" pitchFamily="18" charset="0"/>
                <a:ea typeface="Cambria" panose="02040503050406030204" pitchFamily="18" charset="0"/>
              </a:rPr>
              <a:t>Faculty Information Systems - UEL - VNU HCM</a:t>
            </a:r>
            <a:r>
              <a:rPr lang="en-US" sz="2800">
                <a:solidFill>
                  <a:srgbClr val="800000"/>
                </a:solidFill>
                <a:effectLst/>
                <a:latin typeface="Cambria" panose="02040503050406030204" pitchFamily="18" charset="0"/>
                <a:ea typeface="Cambria" panose="02040503050406030204" pitchFamily="18" charset="0"/>
              </a:rPr>
              <a:t>&lt;/h1&gt;</a:t>
            </a:r>
            <a:endParaRPr lang="en-US" sz="3600">
              <a:effectLst/>
              <a:latin typeface="Cambria" panose="02040503050406030204" pitchFamily="18" charset="0"/>
              <a:ea typeface="Cambria" panose="02040503050406030204" pitchFamily="18" charset="0"/>
            </a:endParaRPr>
          </a:p>
          <a:p>
            <a:pPr marL="0" marR="0">
              <a:spcBef>
                <a:spcPts val="0"/>
              </a:spcBef>
              <a:spcAft>
                <a:spcPts val="0"/>
              </a:spcAft>
            </a:pPr>
            <a:r>
              <a:rPr lang="en-US" sz="2800">
                <a:solidFill>
                  <a:srgbClr val="000000"/>
                </a:solidFill>
                <a:effectLst/>
                <a:latin typeface="Cambria" panose="02040503050406030204" pitchFamily="18" charset="0"/>
                <a:ea typeface="Cambria" panose="02040503050406030204" pitchFamily="18" charset="0"/>
              </a:rPr>
              <a:t>    </a:t>
            </a:r>
            <a:r>
              <a:rPr lang="en-US" sz="2800">
                <a:solidFill>
                  <a:srgbClr val="800000"/>
                </a:solidFill>
                <a:effectLst/>
                <a:latin typeface="Cambria" panose="02040503050406030204" pitchFamily="18" charset="0"/>
                <a:ea typeface="Cambria" panose="02040503050406030204" pitchFamily="18" charset="0"/>
              </a:rPr>
              <a:t>&lt;h2&gt;</a:t>
            </a:r>
            <a:r>
              <a:rPr lang="en-US" sz="2800">
                <a:solidFill>
                  <a:srgbClr val="000000"/>
                </a:solidFill>
                <a:effectLst/>
                <a:latin typeface="Cambria" panose="02040503050406030204" pitchFamily="18" charset="0"/>
                <a:ea typeface="Cambria" panose="02040503050406030204" pitchFamily="18" charset="0"/>
              </a:rPr>
              <a:t>Visual Studio Code</a:t>
            </a:r>
            <a:r>
              <a:rPr lang="en-US" sz="2800">
                <a:solidFill>
                  <a:srgbClr val="800000"/>
                </a:solidFill>
                <a:effectLst/>
                <a:latin typeface="Cambria" panose="02040503050406030204" pitchFamily="18" charset="0"/>
                <a:ea typeface="Cambria" panose="02040503050406030204" pitchFamily="18" charset="0"/>
              </a:rPr>
              <a:t>&lt;/h2&gt;</a:t>
            </a:r>
            <a:endParaRPr lang="en-US" sz="3600">
              <a:effectLst/>
              <a:latin typeface="Cambria" panose="02040503050406030204" pitchFamily="18" charset="0"/>
              <a:ea typeface="Cambria" panose="02040503050406030204" pitchFamily="18" charset="0"/>
            </a:endParaRPr>
          </a:p>
          <a:p>
            <a:pPr marL="0" marR="0">
              <a:spcBef>
                <a:spcPts val="0"/>
              </a:spcBef>
              <a:spcAft>
                <a:spcPts val="0"/>
              </a:spcAft>
            </a:pPr>
            <a:r>
              <a:rPr lang="en-US" sz="2800">
                <a:solidFill>
                  <a:srgbClr val="800000"/>
                </a:solidFill>
                <a:effectLst/>
                <a:latin typeface="Cambria" panose="02040503050406030204" pitchFamily="18" charset="0"/>
                <a:ea typeface="Cambria" panose="02040503050406030204" pitchFamily="18" charset="0"/>
              </a:rPr>
              <a:t>&lt;/body&gt;</a:t>
            </a:r>
            <a:endParaRPr lang="en-US" sz="3600">
              <a:effectLst/>
              <a:latin typeface="Cambria" panose="02040503050406030204" pitchFamily="18" charset="0"/>
              <a:ea typeface="Cambria" panose="02040503050406030204" pitchFamily="18" charset="0"/>
            </a:endParaRPr>
          </a:p>
          <a:p>
            <a:pPr marL="0" marR="0">
              <a:spcBef>
                <a:spcPts val="0"/>
              </a:spcBef>
              <a:spcAft>
                <a:spcPts val="0"/>
              </a:spcAft>
            </a:pPr>
            <a:r>
              <a:rPr lang="en-US" sz="2800">
                <a:solidFill>
                  <a:srgbClr val="800000"/>
                </a:solidFill>
                <a:effectLst/>
                <a:latin typeface="Cambria" panose="02040503050406030204" pitchFamily="18" charset="0"/>
                <a:ea typeface="Cambria" panose="02040503050406030204" pitchFamily="18" charset="0"/>
              </a:rPr>
              <a:t>&lt;/html&gt;</a:t>
            </a:r>
            <a:endParaRPr lang="en-US" sz="3600">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0202292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8" name="Google Shape;108;p3"/>
          <p:cNvSpPr txBox="1">
            <a:spLocks noGrp="1"/>
          </p:cNvSpPr>
          <p:nvPr>
            <p:ph type="ftr" idx="11"/>
          </p:nvPr>
        </p:nvSpPr>
        <p:spPr>
          <a:xfrm>
            <a:off x="728132" y="6429363"/>
            <a:ext cx="2370667" cy="261408"/>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Khoa Hệ Thống Thông Tin</a:t>
            </a:r>
            <a:endParaRPr/>
          </a:p>
        </p:txBody>
      </p:sp>
      <p:sp>
        <p:nvSpPr>
          <p:cNvPr id="109" name="Google Shape;109;p3"/>
          <p:cNvSpPr txBox="1">
            <a:spLocks noGrp="1"/>
          </p:cNvSpPr>
          <p:nvPr>
            <p:ph type="sldNum" idx="12"/>
          </p:nvPr>
        </p:nvSpPr>
        <p:spPr>
          <a:xfrm>
            <a:off x="3098799" y="6377505"/>
            <a:ext cx="39793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grpSp>
        <p:nvGrpSpPr>
          <p:cNvPr id="2" name="Group 1">
            <a:extLst>
              <a:ext uri="{FF2B5EF4-FFF2-40B4-BE49-F238E27FC236}">
                <a16:creationId xmlns:a16="http://schemas.microsoft.com/office/drawing/2014/main" id="{D89A2151-4677-47EE-D6D2-8B5C05B0E843}"/>
              </a:ext>
            </a:extLst>
          </p:cNvPr>
          <p:cNvGrpSpPr/>
          <p:nvPr/>
        </p:nvGrpSpPr>
        <p:grpSpPr>
          <a:xfrm>
            <a:off x="152400" y="482600"/>
            <a:ext cx="6817940" cy="508000"/>
            <a:chOff x="789624" y="1191463"/>
            <a:chExt cx="6817940" cy="508000"/>
          </a:xfrm>
        </p:grpSpPr>
        <p:sp>
          <p:nvSpPr>
            <p:cNvPr id="3" name="AutoShape 52">
              <a:extLst>
                <a:ext uri="{FF2B5EF4-FFF2-40B4-BE49-F238E27FC236}">
                  <a16:creationId xmlns:a16="http://schemas.microsoft.com/office/drawing/2014/main" id="{015CD9CF-3E4B-DC23-26AA-ED23B8C2AE44}"/>
                </a:ext>
              </a:extLst>
            </p:cNvPr>
            <p:cNvSpPr>
              <a:spLocks noChangeArrowheads="1"/>
            </p:cNvSpPr>
            <p:nvPr/>
          </p:nvSpPr>
          <p:spPr bwMode="gray">
            <a:xfrm>
              <a:off x="990599" y="1191463"/>
              <a:ext cx="6616965"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800" b="1" smtClean="0">
                  <a:latin typeface="Cambria" panose="02040503050406030204" pitchFamily="18" charset="0"/>
                </a:rPr>
                <a:t>Visual </a:t>
              </a:r>
              <a:r>
                <a:rPr lang="en-US" sz="2800" b="1">
                  <a:latin typeface="Cambria" panose="02040503050406030204" pitchFamily="18" charset="0"/>
                </a:rPr>
                <a:t>Studio Code</a:t>
              </a:r>
            </a:p>
          </p:txBody>
        </p:sp>
        <p:grpSp>
          <p:nvGrpSpPr>
            <p:cNvPr id="4" name="Group 17">
              <a:extLst>
                <a:ext uri="{FF2B5EF4-FFF2-40B4-BE49-F238E27FC236}">
                  <a16:creationId xmlns:a16="http://schemas.microsoft.com/office/drawing/2014/main" id="{8A60047A-FBC2-2A33-19B9-A3597D3C4DE2}"/>
                </a:ext>
              </a:extLst>
            </p:cNvPr>
            <p:cNvGrpSpPr>
              <a:grpSpLocks/>
            </p:cNvGrpSpPr>
            <p:nvPr/>
          </p:nvGrpSpPr>
          <p:grpSpPr bwMode="auto">
            <a:xfrm>
              <a:off x="789624" y="1295400"/>
              <a:ext cx="353376" cy="272472"/>
              <a:chOff x="1110" y="2656"/>
              <a:chExt cx="1549" cy="1351"/>
            </a:xfrm>
          </p:grpSpPr>
          <p:sp>
            <p:nvSpPr>
              <p:cNvPr id="5" name="AutoShape 18">
                <a:extLst>
                  <a:ext uri="{FF2B5EF4-FFF2-40B4-BE49-F238E27FC236}">
                    <a16:creationId xmlns:a16="http://schemas.microsoft.com/office/drawing/2014/main" id="{6734E772-8B71-6F43-3F3B-8699A1134DBA}"/>
                  </a:ext>
                </a:extLst>
              </p:cNvPr>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6" name="AutoShape 19">
                <a:extLst>
                  <a:ext uri="{FF2B5EF4-FFF2-40B4-BE49-F238E27FC236}">
                    <a16:creationId xmlns:a16="http://schemas.microsoft.com/office/drawing/2014/main" id="{97868364-7696-C9BA-309A-DE8D6DCB1F2D}"/>
                  </a:ext>
                </a:extLst>
              </p:cNvPr>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7" name="AutoShape 20">
                <a:extLst>
                  <a:ext uri="{FF2B5EF4-FFF2-40B4-BE49-F238E27FC236}">
                    <a16:creationId xmlns:a16="http://schemas.microsoft.com/office/drawing/2014/main" id="{74618431-F247-A91D-1B77-12BF5571AE74}"/>
                  </a:ext>
                </a:extLst>
              </p:cNvPr>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grpSp>
      </p:grpSp>
      <p:sp>
        <p:nvSpPr>
          <p:cNvPr id="8" name="Content Placeholder 2">
            <a:extLst>
              <a:ext uri="{FF2B5EF4-FFF2-40B4-BE49-F238E27FC236}">
                <a16:creationId xmlns:a16="http://schemas.microsoft.com/office/drawing/2014/main" id="{C885EAF8-6B5C-9F2B-C002-60F9A3C30F19}"/>
              </a:ext>
            </a:extLst>
          </p:cNvPr>
          <p:cNvSpPr txBox="1">
            <a:spLocks/>
          </p:cNvSpPr>
          <p:nvPr/>
        </p:nvSpPr>
        <p:spPr>
          <a:xfrm>
            <a:off x="457200" y="1076325"/>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r>
              <a:rPr lang="en-US" sz="2800" b="1" u="sng" smtClean="0">
                <a:latin typeface="Cambria" panose="02040503050406030204" pitchFamily="18" charset="0"/>
              </a:rPr>
              <a:t>Bước 5:</a:t>
            </a:r>
            <a:r>
              <a:rPr lang="en-US" sz="2800" smtClean="0">
                <a:latin typeface="Cambria" panose="02040503050406030204" pitchFamily="18" charset="0"/>
              </a:rPr>
              <a:t> Chạy HTML </a:t>
            </a:r>
            <a:r>
              <a:rPr lang="en-US" sz="2800">
                <a:latin typeface="Cambria" panose="02040503050406030204" pitchFamily="18" charset="0"/>
              </a:rPr>
              <a:t>project</a:t>
            </a:r>
          </a:p>
        </p:txBody>
      </p:sp>
      <p:pic>
        <p:nvPicPr>
          <p:cNvPr id="9" name="Picture 8">
            <a:extLst>
              <a:ext uri="{FF2B5EF4-FFF2-40B4-BE49-F238E27FC236}">
                <a16:creationId xmlns:a16="http://schemas.microsoft.com/office/drawing/2014/main" id="{0DC13C67-69C8-5473-07E3-1803996324D7}"/>
              </a:ext>
            </a:extLst>
          </p:cNvPr>
          <p:cNvPicPr>
            <a:picLocks noChangeAspect="1"/>
          </p:cNvPicPr>
          <p:nvPr/>
        </p:nvPicPr>
        <p:blipFill>
          <a:blip r:embed="rId3"/>
          <a:stretch>
            <a:fillRect/>
          </a:stretch>
        </p:blipFill>
        <p:spPr>
          <a:xfrm>
            <a:off x="2846454" y="1669061"/>
            <a:ext cx="5593080" cy="3509010"/>
          </a:xfrm>
          <a:prstGeom prst="rect">
            <a:avLst/>
          </a:prstGeom>
        </p:spPr>
      </p:pic>
      <p:sp>
        <p:nvSpPr>
          <p:cNvPr id="12" name="TextBox 11">
            <a:extLst>
              <a:ext uri="{FF2B5EF4-FFF2-40B4-BE49-F238E27FC236}">
                <a16:creationId xmlns:a16="http://schemas.microsoft.com/office/drawing/2014/main" id="{DA9CA265-220E-2EB7-B912-83E83F878A86}"/>
              </a:ext>
            </a:extLst>
          </p:cNvPr>
          <p:cNvSpPr txBox="1"/>
          <p:nvPr/>
        </p:nvSpPr>
        <p:spPr>
          <a:xfrm>
            <a:off x="728132" y="5337399"/>
            <a:ext cx="11255660" cy="523220"/>
          </a:xfrm>
          <a:prstGeom prst="rect">
            <a:avLst/>
          </a:prstGeom>
          <a:noFill/>
        </p:spPr>
        <p:txBody>
          <a:bodyPr wrap="square">
            <a:spAutoFit/>
          </a:bodyPr>
          <a:lstStyle/>
          <a:p>
            <a:r>
              <a:rPr lang="en-US" sz="2800" smtClean="0">
                <a:latin typeface="Cambria" panose="02040503050406030204" pitchFamily="18" charset="0"/>
                <a:ea typeface="Cambria" panose="02040503050406030204" pitchFamily="18" charset="0"/>
              </a:rPr>
              <a:t>Bấm chuột phải vào “Home.html</a:t>
            </a:r>
            <a:r>
              <a:rPr lang="en-US" sz="2800">
                <a:latin typeface="Cambria" panose="02040503050406030204" pitchFamily="18" charset="0"/>
                <a:ea typeface="Cambria" panose="02040503050406030204" pitchFamily="18" charset="0"/>
              </a:rPr>
              <a:t>” </a:t>
            </a:r>
            <a:r>
              <a:rPr lang="en-US" sz="2800" smtClean="0">
                <a:latin typeface="Cambria" panose="02040503050406030204" pitchFamily="18" charset="0"/>
                <a:ea typeface="Cambria" panose="02040503050406030204" pitchFamily="18" charset="0"/>
              </a:rPr>
              <a:t>sau đó chọn “Open </a:t>
            </a:r>
            <a:r>
              <a:rPr lang="en-US" sz="2800">
                <a:latin typeface="Cambria" panose="02040503050406030204" pitchFamily="18" charset="0"/>
                <a:ea typeface="Cambria" panose="02040503050406030204" pitchFamily="18" charset="0"/>
              </a:rPr>
              <a:t>with Live Server</a:t>
            </a:r>
            <a:r>
              <a:rPr lang="en-US" sz="2800" smtClean="0">
                <a:latin typeface="Cambria" panose="02040503050406030204" pitchFamily="18" charset="0"/>
                <a:ea typeface="Cambria" panose="02040503050406030204" pitchFamily="18" charset="0"/>
              </a:rPr>
              <a:t>”.</a:t>
            </a:r>
            <a:endParaRPr lang="en-US" sz="280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9968237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8" name="Google Shape;108;p3"/>
          <p:cNvSpPr txBox="1">
            <a:spLocks noGrp="1"/>
          </p:cNvSpPr>
          <p:nvPr>
            <p:ph type="ftr" idx="11"/>
          </p:nvPr>
        </p:nvSpPr>
        <p:spPr>
          <a:xfrm>
            <a:off x="728132" y="6429363"/>
            <a:ext cx="2370667" cy="261408"/>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Khoa Hệ Thống Thông Tin</a:t>
            </a:r>
            <a:endParaRPr/>
          </a:p>
        </p:txBody>
      </p:sp>
      <p:sp>
        <p:nvSpPr>
          <p:cNvPr id="109" name="Google Shape;109;p3"/>
          <p:cNvSpPr txBox="1">
            <a:spLocks noGrp="1"/>
          </p:cNvSpPr>
          <p:nvPr>
            <p:ph type="sldNum" idx="12"/>
          </p:nvPr>
        </p:nvSpPr>
        <p:spPr>
          <a:xfrm>
            <a:off x="3098799" y="6377505"/>
            <a:ext cx="39793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grpSp>
        <p:nvGrpSpPr>
          <p:cNvPr id="2" name="Group 1">
            <a:extLst>
              <a:ext uri="{FF2B5EF4-FFF2-40B4-BE49-F238E27FC236}">
                <a16:creationId xmlns:a16="http://schemas.microsoft.com/office/drawing/2014/main" id="{D89A2151-4677-47EE-D6D2-8B5C05B0E843}"/>
              </a:ext>
            </a:extLst>
          </p:cNvPr>
          <p:cNvGrpSpPr/>
          <p:nvPr/>
        </p:nvGrpSpPr>
        <p:grpSpPr>
          <a:xfrm>
            <a:off x="152400" y="482600"/>
            <a:ext cx="6817940" cy="508000"/>
            <a:chOff x="789624" y="1191463"/>
            <a:chExt cx="6817940" cy="508000"/>
          </a:xfrm>
        </p:grpSpPr>
        <p:sp>
          <p:nvSpPr>
            <p:cNvPr id="3" name="AutoShape 52">
              <a:extLst>
                <a:ext uri="{FF2B5EF4-FFF2-40B4-BE49-F238E27FC236}">
                  <a16:creationId xmlns:a16="http://schemas.microsoft.com/office/drawing/2014/main" id="{015CD9CF-3E4B-DC23-26AA-ED23B8C2AE44}"/>
                </a:ext>
              </a:extLst>
            </p:cNvPr>
            <p:cNvSpPr>
              <a:spLocks noChangeArrowheads="1"/>
            </p:cNvSpPr>
            <p:nvPr/>
          </p:nvSpPr>
          <p:spPr bwMode="gray">
            <a:xfrm>
              <a:off x="990599" y="1191463"/>
              <a:ext cx="6616965"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800" b="1" smtClean="0">
                  <a:latin typeface="Cambria" panose="02040503050406030204" pitchFamily="18" charset="0"/>
                </a:rPr>
                <a:t>Visual </a:t>
              </a:r>
              <a:r>
                <a:rPr lang="en-US" sz="2800" b="1">
                  <a:latin typeface="Cambria" panose="02040503050406030204" pitchFamily="18" charset="0"/>
                </a:rPr>
                <a:t>Studio Code</a:t>
              </a:r>
            </a:p>
          </p:txBody>
        </p:sp>
        <p:grpSp>
          <p:nvGrpSpPr>
            <p:cNvPr id="4" name="Group 17">
              <a:extLst>
                <a:ext uri="{FF2B5EF4-FFF2-40B4-BE49-F238E27FC236}">
                  <a16:creationId xmlns:a16="http://schemas.microsoft.com/office/drawing/2014/main" id="{8A60047A-FBC2-2A33-19B9-A3597D3C4DE2}"/>
                </a:ext>
              </a:extLst>
            </p:cNvPr>
            <p:cNvGrpSpPr>
              <a:grpSpLocks/>
            </p:cNvGrpSpPr>
            <p:nvPr/>
          </p:nvGrpSpPr>
          <p:grpSpPr bwMode="auto">
            <a:xfrm>
              <a:off x="789624" y="1295400"/>
              <a:ext cx="353376" cy="272472"/>
              <a:chOff x="1110" y="2656"/>
              <a:chExt cx="1549" cy="1351"/>
            </a:xfrm>
          </p:grpSpPr>
          <p:sp>
            <p:nvSpPr>
              <p:cNvPr id="5" name="AutoShape 18">
                <a:extLst>
                  <a:ext uri="{FF2B5EF4-FFF2-40B4-BE49-F238E27FC236}">
                    <a16:creationId xmlns:a16="http://schemas.microsoft.com/office/drawing/2014/main" id="{6734E772-8B71-6F43-3F3B-8699A1134DBA}"/>
                  </a:ext>
                </a:extLst>
              </p:cNvPr>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6" name="AutoShape 19">
                <a:extLst>
                  <a:ext uri="{FF2B5EF4-FFF2-40B4-BE49-F238E27FC236}">
                    <a16:creationId xmlns:a16="http://schemas.microsoft.com/office/drawing/2014/main" id="{97868364-7696-C9BA-309A-DE8D6DCB1F2D}"/>
                  </a:ext>
                </a:extLst>
              </p:cNvPr>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7" name="AutoShape 20">
                <a:extLst>
                  <a:ext uri="{FF2B5EF4-FFF2-40B4-BE49-F238E27FC236}">
                    <a16:creationId xmlns:a16="http://schemas.microsoft.com/office/drawing/2014/main" id="{74618431-F247-A91D-1B77-12BF5571AE74}"/>
                  </a:ext>
                </a:extLst>
              </p:cNvPr>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grpSp>
      </p:grpSp>
      <p:pic>
        <p:nvPicPr>
          <p:cNvPr id="10" name="Picture 9">
            <a:extLst>
              <a:ext uri="{FF2B5EF4-FFF2-40B4-BE49-F238E27FC236}">
                <a16:creationId xmlns:a16="http://schemas.microsoft.com/office/drawing/2014/main" id="{6B20DC88-FA4A-9D47-33A9-01F4D259E35A}"/>
              </a:ext>
            </a:extLst>
          </p:cNvPr>
          <p:cNvPicPr>
            <a:picLocks noChangeAspect="1"/>
          </p:cNvPicPr>
          <p:nvPr/>
        </p:nvPicPr>
        <p:blipFill>
          <a:blip r:embed="rId3"/>
          <a:stretch>
            <a:fillRect/>
          </a:stretch>
        </p:blipFill>
        <p:spPr>
          <a:xfrm>
            <a:off x="2849558" y="1937036"/>
            <a:ext cx="5166360" cy="2576830"/>
          </a:xfrm>
          <a:prstGeom prst="rect">
            <a:avLst/>
          </a:prstGeom>
        </p:spPr>
      </p:pic>
      <p:sp>
        <p:nvSpPr>
          <p:cNvPr id="13" name="Content Placeholder 2">
            <a:extLst>
              <a:ext uri="{FF2B5EF4-FFF2-40B4-BE49-F238E27FC236}">
                <a16:creationId xmlns:a16="http://schemas.microsoft.com/office/drawing/2014/main" id="{C885EAF8-6B5C-9F2B-C002-60F9A3C30F19}"/>
              </a:ext>
            </a:extLst>
          </p:cNvPr>
          <p:cNvSpPr txBox="1">
            <a:spLocks/>
          </p:cNvSpPr>
          <p:nvPr/>
        </p:nvSpPr>
        <p:spPr>
          <a:xfrm>
            <a:off x="457200" y="1076325"/>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r>
              <a:rPr lang="en-US" sz="2800" b="1" u="sng" smtClean="0">
                <a:latin typeface="Cambria" panose="02040503050406030204" pitchFamily="18" charset="0"/>
              </a:rPr>
              <a:t>Bước 5:</a:t>
            </a:r>
            <a:r>
              <a:rPr lang="en-US" sz="2800" smtClean="0">
                <a:latin typeface="Cambria" panose="02040503050406030204" pitchFamily="18" charset="0"/>
              </a:rPr>
              <a:t> Chạy HTML </a:t>
            </a:r>
            <a:r>
              <a:rPr lang="en-US" sz="2800">
                <a:latin typeface="Cambria" panose="02040503050406030204" pitchFamily="18" charset="0"/>
              </a:rPr>
              <a:t>project</a:t>
            </a:r>
          </a:p>
        </p:txBody>
      </p:sp>
      <p:sp>
        <p:nvSpPr>
          <p:cNvPr id="14" name="TextBox 13">
            <a:extLst>
              <a:ext uri="{FF2B5EF4-FFF2-40B4-BE49-F238E27FC236}">
                <a16:creationId xmlns:a16="http://schemas.microsoft.com/office/drawing/2014/main" id="{DA9CA265-220E-2EB7-B912-83E83F878A86}"/>
              </a:ext>
            </a:extLst>
          </p:cNvPr>
          <p:cNvSpPr txBox="1"/>
          <p:nvPr/>
        </p:nvSpPr>
        <p:spPr>
          <a:xfrm>
            <a:off x="631540" y="4822244"/>
            <a:ext cx="11255660" cy="954107"/>
          </a:xfrm>
          <a:prstGeom prst="rect">
            <a:avLst/>
          </a:prstGeom>
          <a:noFill/>
        </p:spPr>
        <p:txBody>
          <a:bodyPr wrap="square">
            <a:spAutoFit/>
          </a:bodyPr>
          <a:lstStyle/>
          <a:p>
            <a:r>
              <a:rPr lang="en-US" sz="2800" smtClean="0">
                <a:latin typeface="Cambria" panose="02040503050406030204" pitchFamily="18" charset="0"/>
                <a:ea typeface="Cambria" panose="02040503050406030204" pitchFamily="18" charset="0"/>
              </a:rPr>
              <a:t>“Live </a:t>
            </a:r>
            <a:r>
              <a:rPr lang="en-US" sz="2800">
                <a:latin typeface="Cambria" panose="02040503050406030204" pitchFamily="18" charset="0"/>
                <a:ea typeface="Cambria" panose="02040503050406030204" pitchFamily="18" charset="0"/>
              </a:rPr>
              <a:t>Server</a:t>
            </a:r>
            <a:r>
              <a:rPr lang="en-US" sz="2800" smtClean="0">
                <a:latin typeface="Cambria" panose="02040503050406030204" pitchFamily="18" charset="0"/>
                <a:ea typeface="Cambria" panose="02040503050406030204" pitchFamily="18" charset="0"/>
              </a:rPr>
              <a:t>” sẽ tự động cập nhật giao diện trên trình duyệt khi mã lệnh thay đổi.</a:t>
            </a:r>
            <a:endParaRPr lang="en-US" sz="280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2408764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8" name="Google Shape;108;p3"/>
          <p:cNvSpPr txBox="1">
            <a:spLocks noGrp="1"/>
          </p:cNvSpPr>
          <p:nvPr>
            <p:ph type="ftr" idx="11"/>
          </p:nvPr>
        </p:nvSpPr>
        <p:spPr>
          <a:xfrm>
            <a:off x="728132" y="6429363"/>
            <a:ext cx="2370667" cy="261408"/>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Khoa Hệ Thống Thông Tin</a:t>
            </a:r>
            <a:endParaRPr/>
          </a:p>
        </p:txBody>
      </p:sp>
      <p:sp>
        <p:nvSpPr>
          <p:cNvPr id="109" name="Google Shape;109;p3"/>
          <p:cNvSpPr txBox="1">
            <a:spLocks noGrp="1"/>
          </p:cNvSpPr>
          <p:nvPr>
            <p:ph type="sldNum" idx="12"/>
          </p:nvPr>
        </p:nvSpPr>
        <p:spPr>
          <a:xfrm>
            <a:off x="3098799" y="6377505"/>
            <a:ext cx="39793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grpSp>
        <p:nvGrpSpPr>
          <p:cNvPr id="2" name="Group 1">
            <a:extLst>
              <a:ext uri="{FF2B5EF4-FFF2-40B4-BE49-F238E27FC236}">
                <a16:creationId xmlns:a16="http://schemas.microsoft.com/office/drawing/2014/main" id="{AC27B0D8-B505-0A00-64F9-C9BD4799CAD8}"/>
              </a:ext>
            </a:extLst>
          </p:cNvPr>
          <p:cNvGrpSpPr/>
          <p:nvPr/>
        </p:nvGrpSpPr>
        <p:grpSpPr>
          <a:xfrm>
            <a:off x="152400" y="482600"/>
            <a:ext cx="4620576" cy="508000"/>
            <a:chOff x="789624" y="1191463"/>
            <a:chExt cx="4620576" cy="508000"/>
          </a:xfrm>
        </p:grpSpPr>
        <p:sp>
          <p:nvSpPr>
            <p:cNvPr id="3" name="AutoShape 52">
              <a:extLst>
                <a:ext uri="{FF2B5EF4-FFF2-40B4-BE49-F238E27FC236}">
                  <a16:creationId xmlns:a16="http://schemas.microsoft.com/office/drawing/2014/main" id="{3FF2827D-5884-34DA-3239-E2669FBE4475}"/>
                </a:ext>
              </a:extLst>
            </p:cNvPr>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800" b="1">
                  <a:latin typeface="Cambria" panose="02040503050406030204" pitchFamily="18" charset="0"/>
                </a:rPr>
                <a:t>Câu hỏi ôn tập</a:t>
              </a:r>
              <a:endParaRPr lang="en-US" sz="2800" b="1">
                <a:latin typeface="Cambria" panose="02040503050406030204" pitchFamily="18" charset="0"/>
              </a:endParaRPr>
            </a:p>
          </p:txBody>
        </p:sp>
        <p:grpSp>
          <p:nvGrpSpPr>
            <p:cNvPr id="4" name="Group 17">
              <a:extLst>
                <a:ext uri="{FF2B5EF4-FFF2-40B4-BE49-F238E27FC236}">
                  <a16:creationId xmlns:a16="http://schemas.microsoft.com/office/drawing/2014/main" id="{447D38C0-EECF-3BBB-4F9A-E3ECD3E585BE}"/>
                </a:ext>
              </a:extLst>
            </p:cNvPr>
            <p:cNvGrpSpPr>
              <a:grpSpLocks/>
            </p:cNvGrpSpPr>
            <p:nvPr/>
          </p:nvGrpSpPr>
          <p:grpSpPr bwMode="auto">
            <a:xfrm>
              <a:off x="789624" y="1295400"/>
              <a:ext cx="353376" cy="272472"/>
              <a:chOff x="1110" y="2656"/>
              <a:chExt cx="1549" cy="1351"/>
            </a:xfrm>
          </p:grpSpPr>
          <p:sp>
            <p:nvSpPr>
              <p:cNvPr id="5" name="AutoShape 18">
                <a:extLst>
                  <a:ext uri="{FF2B5EF4-FFF2-40B4-BE49-F238E27FC236}">
                    <a16:creationId xmlns:a16="http://schemas.microsoft.com/office/drawing/2014/main" id="{C126B780-978A-9AA8-E14C-23E582A71103}"/>
                  </a:ext>
                </a:extLst>
              </p:cNvPr>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6" name="AutoShape 19">
                <a:extLst>
                  <a:ext uri="{FF2B5EF4-FFF2-40B4-BE49-F238E27FC236}">
                    <a16:creationId xmlns:a16="http://schemas.microsoft.com/office/drawing/2014/main" id="{66F9CBAC-100E-1F37-32A2-671A4A246319}"/>
                  </a:ext>
                </a:extLst>
              </p:cNvPr>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7" name="AutoShape 20">
                <a:extLst>
                  <a:ext uri="{FF2B5EF4-FFF2-40B4-BE49-F238E27FC236}">
                    <a16:creationId xmlns:a16="http://schemas.microsoft.com/office/drawing/2014/main" id="{AFA1B933-3B6D-F081-885D-10B63D0E0E56}"/>
                  </a:ext>
                </a:extLst>
              </p:cNvPr>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grpSp>
      </p:grpSp>
      <p:sp>
        <p:nvSpPr>
          <p:cNvPr id="13" name="TextBox 12">
            <a:extLst>
              <a:ext uri="{FF2B5EF4-FFF2-40B4-BE49-F238E27FC236}">
                <a16:creationId xmlns:a16="http://schemas.microsoft.com/office/drawing/2014/main" id="{2FC1FE93-CC5D-19B6-8B19-5376948B9341}"/>
              </a:ext>
            </a:extLst>
          </p:cNvPr>
          <p:cNvSpPr txBox="1"/>
          <p:nvPr/>
        </p:nvSpPr>
        <p:spPr>
          <a:xfrm>
            <a:off x="347277" y="1151793"/>
            <a:ext cx="11564547" cy="5262979"/>
          </a:xfrm>
          <a:prstGeom prst="rect">
            <a:avLst/>
          </a:prstGeom>
          <a:noFill/>
        </p:spPr>
        <p:txBody>
          <a:bodyPr wrap="square">
            <a:spAutoFit/>
          </a:bodyPr>
          <a:lstStyle/>
          <a:p>
            <a:pPr marL="457200" indent="-457200" algn="just">
              <a:lnSpc>
                <a:spcPct val="150000"/>
              </a:lnSpc>
              <a:buFont typeface="Arial" panose="020B0604020202020204" pitchFamily="34" charset="0"/>
              <a:buChar char="•"/>
            </a:pPr>
            <a:r>
              <a:rPr lang="en-US" sz="2800" b="1" u="sng">
                <a:latin typeface="Times New Roman" panose="02020603050405020304" pitchFamily="18" charset="0"/>
                <a:cs typeface="Times New Roman" panose="02020603050405020304" pitchFamily="18" charset="0"/>
              </a:rPr>
              <a:t>Câu 1:</a:t>
            </a:r>
            <a:r>
              <a:rPr lang="en-US" sz="2800" b="1">
                <a:latin typeface="Times New Roman" panose="02020603050405020304" pitchFamily="18" charset="0"/>
                <a:cs typeface="Times New Roman" panose="02020603050405020304" pitchFamily="18" charset="0"/>
              </a:rPr>
              <a:t> </a:t>
            </a:r>
            <a:r>
              <a:rPr lang="en-US" sz="2800">
                <a:latin typeface="Times New Roman" panose="02020603050405020304" pitchFamily="18" charset="0"/>
                <a:cs typeface="Times New Roman" panose="02020603050405020304" pitchFamily="18" charset="0"/>
              </a:rPr>
              <a:t>Trình bày </a:t>
            </a:r>
            <a:r>
              <a:rPr lang="en-US" sz="2800" smtClean="0">
                <a:latin typeface="Times New Roman" panose="02020603050405020304" pitchFamily="18" charset="0"/>
                <a:cs typeface="Times New Roman" panose="02020603050405020304" pitchFamily="18" charset="0"/>
              </a:rPr>
              <a:t>cách </a:t>
            </a:r>
            <a:r>
              <a:rPr lang="en-US" sz="2800">
                <a:latin typeface="Times New Roman" panose="02020603050405020304" pitchFamily="18" charset="0"/>
                <a:cs typeface="Times New Roman" panose="02020603050405020304" pitchFamily="18" charset="0"/>
              </a:rPr>
              <a:t>cài đặt công cụ Visual Studio Code</a:t>
            </a:r>
          </a:p>
          <a:p>
            <a:pPr marL="457200" indent="-457200" algn="just">
              <a:lnSpc>
                <a:spcPct val="150000"/>
              </a:lnSpc>
              <a:buFont typeface="Arial" panose="020B0604020202020204" pitchFamily="34" charset="0"/>
              <a:buChar char="•"/>
            </a:pPr>
            <a:r>
              <a:rPr lang="en-US" sz="2800" b="1" u="sng">
                <a:latin typeface="Times New Roman" panose="02020603050405020304" pitchFamily="18" charset="0"/>
                <a:cs typeface="Times New Roman" panose="02020603050405020304" pitchFamily="18" charset="0"/>
              </a:rPr>
              <a:t>Câu 2:</a:t>
            </a:r>
            <a:r>
              <a:rPr lang="en-US" sz="2800" b="1">
                <a:latin typeface="Times New Roman" panose="02020603050405020304" pitchFamily="18" charset="0"/>
                <a:cs typeface="Times New Roman" panose="02020603050405020304" pitchFamily="18" charset="0"/>
              </a:rPr>
              <a:t> </a:t>
            </a:r>
            <a:r>
              <a:rPr lang="en-US" sz="2800">
                <a:latin typeface="Times New Roman" panose="02020603050405020304" pitchFamily="18" charset="0"/>
                <a:cs typeface="Times New Roman" panose="02020603050405020304" pitchFamily="18" charset="0"/>
              </a:rPr>
              <a:t>Trình bày cách </a:t>
            </a:r>
            <a:r>
              <a:rPr lang="en-US" sz="2800" smtClean="0">
                <a:latin typeface="Times New Roman" panose="02020603050405020304" pitchFamily="18" charset="0"/>
                <a:cs typeface="Times New Roman" panose="02020603050405020304" pitchFamily="18" charset="0"/>
              </a:rPr>
              <a:t>cài </a:t>
            </a:r>
            <a:r>
              <a:rPr lang="en-US" sz="2800">
                <a:latin typeface="Times New Roman" panose="02020603050405020304" pitchFamily="18" charset="0"/>
                <a:cs typeface="Times New Roman" panose="02020603050405020304" pitchFamily="18" charset="0"/>
              </a:rPr>
              <a:t>plug-in Live Server cho công cụ Visual Studio Code để chạy tài liệu HTML</a:t>
            </a:r>
          </a:p>
          <a:p>
            <a:pPr marL="457200" indent="-457200" algn="just">
              <a:lnSpc>
                <a:spcPct val="150000"/>
              </a:lnSpc>
              <a:buFont typeface="Arial" panose="020B0604020202020204" pitchFamily="34" charset="0"/>
              <a:buChar char="•"/>
            </a:pPr>
            <a:r>
              <a:rPr lang="en-US" sz="2800" b="1" u="sng">
                <a:latin typeface="Times New Roman" panose="02020603050405020304" pitchFamily="18" charset="0"/>
                <a:cs typeface="Times New Roman" panose="02020603050405020304" pitchFamily="18" charset="0"/>
              </a:rPr>
              <a:t>Câu 3:</a:t>
            </a:r>
            <a:r>
              <a:rPr lang="en-US" sz="2800">
                <a:latin typeface="Times New Roman" panose="02020603050405020304" pitchFamily="18" charset="0"/>
                <a:cs typeface="Times New Roman" panose="02020603050405020304" pitchFamily="18" charset="0"/>
              </a:rPr>
              <a:t> Sử dụng Công cụ Visual Studio để tạo một Project Web, chạy một File HTML trong Visual Studio.</a:t>
            </a:r>
          </a:p>
          <a:p>
            <a:pPr marL="457200" indent="-457200" algn="just">
              <a:lnSpc>
                <a:spcPct val="150000"/>
              </a:lnSpc>
              <a:buFont typeface="Arial" panose="020B0604020202020204" pitchFamily="34" charset="0"/>
              <a:buChar char="•"/>
            </a:pPr>
            <a:r>
              <a:rPr lang="en-US" sz="2800" b="1" u="sng">
                <a:latin typeface="Times New Roman" panose="02020603050405020304" pitchFamily="18" charset="0"/>
                <a:cs typeface="Times New Roman" panose="02020603050405020304" pitchFamily="18" charset="0"/>
              </a:rPr>
              <a:t>Câu 4:</a:t>
            </a:r>
            <a:r>
              <a:rPr lang="en-US" sz="2800">
                <a:latin typeface="Times New Roman" panose="02020603050405020304" pitchFamily="18" charset="0"/>
                <a:cs typeface="Times New Roman" panose="02020603050405020304" pitchFamily="18" charset="0"/>
              </a:rPr>
              <a:t> Trình bày cách mở một thư mục lưu trữ mã lệnh HTML trước đó.</a:t>
            </a:r>
          </a:p>
          <a:p>
            <a:pPr marL="457200" indent="-457200" algn="just">
              <a:lnSpc>
                <a:spcPct val="150000"/>
              </a:lnSpc>
              <a:buFont typeface="Arial" panose="020B0604020202020204" pitchFamily="34" charset="0"/>
              <a:buChar char="•"/>
            </a:pPr>
            <a:r>
              <a:rPr lang="en-US" sz="2800" b="1" u="sng">
                <a:latin typeface="Times New Roman" panose="02020603050405020304" pitchFamily="18" charset="0"/>
                <a:cs typeface="Times New Roman" panose="02020603050405020304" pitchFamily="18" charset="0"/>
              </a:rPr>
              <a:t>Câu 5:</a:t>
            </a:r>
            <a:r>
              <a:rPr lang="en-US" sz="2800">
                <a:latin typeface="Times New Roman" panose="02020603050405020304" pitchFamily="18" charset="0"/>
                <a:cs typeface="Times New Roman" panose="02020603050405020304" pitchFamily="18" charset="0"/>
              </a:rPr>
              <a:t> Sinh viên tự tìm hiểu sự khác biệt giữa Visual Studio Code và Visual Studio.</a:t>
            </a:r>
            <a:endParaRPr lang="en-US" sz="2800" b="1" u="sng">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957748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8" name="Google Shape;108;p3"/>
          <p:cNvSpPr txBox="1">
            <a:spLocks noGrp="1"/>
          </p:cNvSpPr>
          <p:nvPr>
            <p:ph type="ftr" idx="11"/>
          </p:nvPr>
        </p:nvSpPr>
        <p:spPr>
          <a:xfrm>
            <a:off x="728132" y="6429363"/>
            <a:ext cx="2370667" cy="261408"/>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Khoa Hệ Thống Thông Tin</a:t>
            </a:r>
            <a:endParaRPr/>
          </a:p>
        </p:txBody>
      </p:sp>
      <p:sp>
        <p:nvSpPr>
          <p:cNvPr id="109" name="Google Shape;109;p3"/>
          <p:cNvSpPr txBox="1">
            <a:spLocks noGrp="1"/>
          </p:cNvSpPr>
          <p:nvPr>
            <p:ph type="sldNum" idx="12"/>
          </p:nvPr>
        </p:nvSpPr>
        <p:spPr>
          <a:xfrm>
            <a:off x="3098799" y="6377505"/>
            <a:ext cx="39793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grpSp>
        <p:nvGrpSpPr>
          <p:cNvPr id="2" name="Group 1">
            <a:extLst>
              <a:ext uri="{FF2B5EF4-FFF2-40B4-BE49-F238E27FC236}">
                <a16:creationId xmlns:a16="http://schemas.microsoft.com/office/drawing/2014/main" id="{AC27B0D8-B505-0A00-64F9-C9BD4799CAD8}"/>
              </a:ext>
            </a:extLst>
          </p:cNvPr>
          <p:cNvGrpSpPr/>
          <p:nvPr/>
        </p:nvGrpSpPr>
        <p:grpSpPr>
          <a:xfrm>
            <a:off x="152400" y="482600"/>
            <a:ext cx="4620576" cy="508000"/>
            <a:chOff x="789624" y="1191463"/>
            <a:chExt cx="4620576" cy="508000"/>
          </a:xfrm>
        </p:grpSpPr>
        <p:sp>
          <p:nvSpPr>
            <p:cNvPr id="3" name="AutoShape 52">
              <a:extLst>
                <a:ext uri="{FF2B5EF4-FFF2-40B4-BE49-F238E27FC236}">
                  <a16:creationId xmlns:a16="http://schemas.microsoft.com/office/drawing/2014/main" id="{3FF2827D-5884-34DA-3239-E2669FBE4475}"/>
                </a:ext>
              </a:extLst>
            </p:cNvPr>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800" b="1">
                  <a:latin typeface="Cambria" panose="02040503050406030204" pitchFamily="18" charset="0"/>
                </a:rPr>
                <a:t>Bài học tiếp theo</a:t>
              </a:r>
              <a:endParaRPr lang="en-US" sz="2800" b="1" kern="0">
                <a:solidFill>
                  <a:srgbClr val="000000"/>
                </a:solidFill>
                <a:latin typeface="Cambria" panose="02040503050406030204" pitchFamily="18" charset="0"/>
              </a:endParaRPr>
            </a:p>
          </p:txBody>
        </p:sp>
        <p:grpSp>
          <p:nvGrpSpPr>
            <p:cNvPr id="4" name="Group 17">
              <a:extLst>
                <a:ext uri="{FF2B5EF4-FFF2-40B4-BE49-F238E27FC236}">
                  <a16:creationId xmlns:a16="http://schemas.microsoft.com/office/drawing/2014/main" id="{447D38C0-EECF-3BBB-4F9A-E3ECD3E585BE}"/>
                </a:ext>
              </a:extLst>
            </p:cNvPr>
            <p:cNvGrpSpPr>
              <a:grpSpLocks/>
            </p:cNvGrpSpPr>
            <p:nvPr/>
          </p:nvGrpSpPr>
          <p:grpSpPr bwMode="auto">
            <a:xfrm>
              <a:off x="789624" y="1295400"/>
              <a:ext cx="353376" cy="272472"/>
              <a:chOff x="1110" y="2656"/>
              <a:chExt cx="1549" cy="1351"/>
            </a:xfrm>
          </p:grpSpPr>
          <p:sp>
            <p:nvSpPr>
              <p:cNvPr id="5" name="AutoShape 18">
                <a:extLst>
                  <a:ext uri="{FF2B5EF4-FFF2-40B4-BE49-F238E27FC236}">
                    <a16:creationId xmlns:a16="http://schemas.microsoft.com/office/drawing/2014/main" id="{C126B780-978A-9AA8-E14C-23E582A71103}"/>
                  </a:ext>
                </a:extLst>
              </p:cNvPr>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6" name="AutoShape 19">
                <a:extLst>
                  <a:ext uri="{FF2B5EF4-FFF2-40B4-BE49-F238E27FC236}">
                    <a16:creationId xmlns:a16="http://schemas.microsoft.com/office/drawing/2014/main" id="{66F9CBAC-100E-1F37-32A2-671A4A246319}"/>
                  </a:ext>
                </a:extLst>
              </p:cNvPr>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7" name="AutoShape 20">
                <a:extLst>
                  <a:ext uri="{FF2B5EF4-FFF2-40B4-BE49-F238E27FC236}">
                    <a16:creationId xmlns:a16="http://schemas.microsoft.com/office/drawing/2014/main" id="{AFA1B933-3B6D-F081-885D-10B63D0E0E56}"/>
                  </a:ext>
                </a:extLst>
              </p:cNvPr>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grpSp>
      </p:grpSp>
      <p:sp>
        <p:nvSpPr>
          <p:cNvPr id="8" name="Rectangle 7">
            <a:extLst>
              <a:ext uri="{FF2B5EF4-FFF2-40B4-BE49-F238E27FC236}">
                <a16:creationId xmlns:a16="http://schemas.microsoft.com/office/drawing/2014/main" id="{60A82686-C648-5F3E-67A5-A79D3042FD96}"/>
              </a:ext>
            </a:extLst>
          </p:cNvPr>
          <p:cNvSpPr/>
          <p:nvPr/>
        </p:nvSpPr>
        <p:spPr>
          <a:xfrm>
            <a:off x="480910" y="1230534"/>
            <a:ext cx="11341948" cy="1384995"/>
          </a:xfrm>
          <a:prstGeom prst="rect">
            <a:avLst/>
          </a:prstGeom>
        </p:spPr>
        <p:txBody>
          <a:bodyPr wrap="square">
            <a:spAutoFit/>
          </a:bodyPr>
          <a:lstStyle/>
          <a:p>
            <a:pPr marL="457200" lvl="1" indent="-457200" algn="just" fontAlgn="base">
              <a:spcBef>
                <a:spcPct val="0"/>
              </a:spcBef>
              <a:spcAft>
                <a:spcPct val="0"/>
              </a:spcAft>
              <a:buFont typeface="Wingdings" panose="05000000000000000000" pitchFamily="2" charset="2"/>
              <a:buChar char="v"/>
            </a:pPr>
            <a:r>
              <a:rPr lang="en-US" sz="2800">
                <a:solidFill>
                  <a:srgbClr val="000000"/>
                </a:solidFill>
                <a:latin typeface="Cambria" panose="02040503050406030204" pitchFamily="18" charset="0"/>
              </a:rPr>
              <a:t>Bài học tiếp theo chúng ta sẽ học về cấu trúc chi tiết của một tài liệu HTML. Hiểu rõ các cấu trúc chi tiết này sẽ giúp cho việc thiết kế và lập trình xử lý các thành phần trong HTML được hiệu quả hơn.</a:t>
            </a:r>
          </a:p>
        </p:txBody>
      </p:sp>
    </p:spTree>
    <p:extLst>
      <p:ext uri="{BB962C8B-B14F-4D97-AF65-F5344CB8AC3E}">
        <p14:creationId xmlns:p14="http://schemas.microsoft.com/office/powerpoint/2010/main" val="32633376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8"/>
          <p:cNvSpPr txBox="1">
            <a:spLocks noGrp="1"/>
          </p:cNvSpPr>
          <p:nvPr>
            <p:ph type="title"/>
          </p:nvPr>
        </p:nvSpPr>
        <p:spPr>
          <a:xfrm>
            <a:off x="838200" y="2581306"/>
            <a:ext cx="10515600" cy="1566745"/>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144E8C"/>
              </a:buClr>
              <a:buSzPts val="9600"/>
              <a:buFont typeface="Lato Black"/>
              <a:buNone/>
            </a:pPr>
            <a:r>
              <a:rPr lang="en-US"/>
              <a:t>THANK YOU!</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8" name="Google Shape;108;p3"/>
          <p:cNvSpPr txBox="1">
            <a:spLocks noGrp="1"/>
          </p:cNvSpPr>
          <p:nvPr>
            <p:ph type="ftr" idx="11"/>
          </p:nvPr>
        </p:nvSpPr>
        <p:spPr>
          <a:xfrm>
            <a:off x="728132" y="6429363"/>
            <a:ext cx="2370667" cy="261408"/>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Khoa Hệ Thống Thông Tin</a:t>
            </a:r>
            <a:endParaRPr/>
          </a:p>
        </p:txBody>
      </p:sp>
      <p:sp>
        <p:nvSpPr>
          <p:cNvPr id="109" name="Google Shape;109;p3"/>
          <p:cNvSpPr txBox="1">
            <a:spLocks noGrp="1"/>
          </p:cNvSpPr>
          <p:nvPr>
            <p:ph type="sldNum" idx="12"/>
          </p:nvPr>
        </p:nvSpPr>
        <p:spPr>
          <a:xfrm>
            <a:off x="3098799" y="6377505"/>
            <a:ext cx="39793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grpSp>
        <p:nvGrpSpPr>
          <p:cNvPr id="2" name="Group 1">
            <a:extLst>
              <a:ext uri="{FF2B5EF4-FFF2-40B4-BE49-F238E27FC236}">
                <a16:creationId xmlns:a16="http://schemas.microsoft.com/office/drawing/2014/main" id="{064DE7AC-7E06-0676-5ECD-FC6C1493BAE0}"/>
              </a:ext>
            </a:extLst>
          </p:cNvPr>
          <p:cNvGrpSpPr/>
          <p:nvPr/>
        </p:nvGrpSpPr>
        <p:grpSpPr>
          <a:xfrm>
            <a:off x="152400" y="482600"/>
            <a:ext cx="4620576" cy="508000"/>
            <a:chOff x="789624" y="1191463"/>
            <a:chExt cx="4620576" cy="508000"/>
          </a:xfrm>
        </p:grpSpPr>
        <p:sp>
          <p:nvSpPr>
            <p:cNvPr id="3" name="AutoShape 52">
              <a:extLst>
                <a:ext uri="{FF2B5EF4-FFF2-40B4-BE49-F238E27FC236}">
                  <a16:creationId xmlns:a16="http://schemas.microsoft.com/office/drawing/2014/main" id="{CE8F9F40-61DD-7346-4703-DCCB057B485F}"/>
                </a:ext>
              </a:extLst>
            </p:cNvPr>
            <p:cNvSpPr>
              <a:spLocks noChangeArrowheads="1"/>
            </p:cNvSpPr>
            <p:nvPr/>
          </p:nvSpPr>
          <p:spPr bwMode="gray">
            <a:xfrm>
              <a:off x="990600" y="1191463"/>
              <a:ext cx="4419600"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800" b="1">
                  <a:latin typeface="Cambria" panose="02040503050406030204" pitchFamily="18" charset="0"/>
                </a:rPr>
                <a:t>Mục tiêu bài học</a:t>
              </a:r>
              <a:endParaRPr lang="en-US" sz="2800" b="1" kern="0">
                <a:solidFill>
                  <a:srgbClr val="000000"/>
                </a:solidFill>
                <a:latin typeface="Cambria" panose="02040503050406030204" pitchFamily="18" charset="0"/>
              </a:endParaRPr>
            </a:p>
          </p:txBody>
        </p:sp>
        <p:grpSp>
          <p:nvGrpSpPr>
            <p:cNvPr id="4" name="Group 17">
              <a:extLst>
                <a:ext uri="{FF2B5EF4-FFF2-40B4-BE49-F238E27FC236}">
                  <a16:creationId xmlns:a16="http://schemas.microsoft.com/office/drawing/2014/main" id="{44F3AC4A-5305-6F96-8C18-43C5D74712E2}"/>
                </a:ext>
              </a:extLst>
            </p:cNvPr>
            <p:cNvGrpSpPr>
              <a:grpSpLocks/>
            </p:cNvGrpSpPr>
            <p:nvPr/>
          </p:nvGrpSpPr>
          <p:grpSpPr bwMode="auto">
            <a:xfrm>
              <a:off x="789624" y="1295400"/>
              <a:ext cx="353376" cy="272472"/>
              <a:chOff x="1110" y="2656"/>
              <a:chExt cx="1549" cy="1351"/>
            </a:xfrm>
          </p:grpSpPr>
          <p:sp>
            <p:nvSpPr>
              <p:cNvPr id="5" name="AutoShape 18">
                <a:extLst>
                  <a:ext uri="{FF2B5EF4-FFF2-40B4-BE49-F238E27FC236}">
                    <a16:creationId xmlns:a16="http://schemas.microsoft.com/office/drawing/2014/main" id="{A357810E-BD83-454E-8106-65298F2614BD}"/>
                  </a:ext>
                </a:extLst>
              </p:cNvPr>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6" name="AutoShape 19">
                <a:extLst>
                  <a:ext uri="{FF2B5EF4-FFF2-40B4-BE49-F238E27FC236}">
                    <a16:creationId xmlns:a16="http://schemas.microsoft.com/office/drawing/2014/main" id="{840B8BB5-8211-291C-7847-C32187EE6339}"/>
                  </a:ext>
                </a:extLst>
              </p:cNvPr>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7" name="AutoShape 20">
                <a:extLst>
                  <a:ext uri="{FF2B5EF4-FFF2-40B4-BE49-F238E27FC236}">
                    <a16:creationId xmlns:a16="http://schemas.microsoft.com/office/drawing/2014/main" id="{4C26AE9A-9DD8-7E15-041C-437165D9822B}"/>
                  </a:ext>
                </a:extLst>
              </p:cNvPr>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grpSp>
      </p:grpSp>
      <p:sp>
        <p:nvSpPr>
          <p:cNvPr id="8" name="Content Placeholder 2">
            <a:extLst>
              <a:ext uri="{FF2B5EF4-FFF2-40B4-BE49-F238E27FC236}">
                <a16:creationId xmlns:a16="http://schemas.microsoft.com/office/drawing/2014/main" id="{8E6E6F45-0E21-2332-E20D-00463EF17E7E}"/>
              </a:ext>
            </a:extLst>
          </p:cNvPr>
          <p:cNvSpPr txBox="1">
            <a:spLocks/>
          </p:cNvSpPr>
          <p:nvPr/>
        </p:nvSpPr>
        <p:spPr>
          <a:xfrm>
            <a:off x="457200" y="1076325"/>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r>
              <a:rPr lang="en-US" sz="2800">
                <a:latin typeface="Cambria" panose="02040503050406030204" pitchFamily="18" charset="0"/>
              </a:rPr>
              <a:t>Sinh viên sử dụng thành thạo công cụ Visual Studio Code để tạo tài liệu HTML</a:t>
            </a:r>
          </a:p>
          <a:p>
            <a:pPr algn="just">
              <a:buFont typeface="Wingdings" panose="05000000000000000000" pitchFamily="2" charset="2"/>
              <a:buChar char="ü"/>
            </a:pPr>
            <a:r>
              <a:rPr lang="en-US" sz="2800">
                <a:latin typeface="Cambria" panose="02040503050406030204" pitchFamily="18" charset="0"/>
              </a:rPr>
              <a:t>Cài đặt được plug in Live Server để thử nghiệm chạy tài liệu HTML</a:t>
            </a:r>
          </a:p>
          <a:p>
            <a:pPr algn="just">
              <a:buFont typeface="Wingdings" panose="05000000000000000000" pitchFamily="2" charset="2"/>
              <a:buChar char="ü"/>
            </a:pPr>
            <a:r>
              <a:rPr lang="en-US" sz="2800">
                <a:latin typeface="Cambria" panose="02040503050406030204" pitchFamily="18" charset="0"/>
              </a:rPr>
              <a:t>Lưu trữ và mở được các dự án HTML đã tạo trước đó</a:t>
            </a:r>
          </a:p>
        </p:txBody>
      </p:sp>
    </p:spTree>
    <p:extLst>
      <p:ext uri="{BB962C8B-B14F-4D97-AF65-F5344CB8AC3E}">
        <p14:creationId xmlns:p14="http://schemas.microsoft.com/office/powerpoint/2010/main" val="37031455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8" name="Google Shape;108;p3"/>
          <p:cNvSpPr txBox="1">
            <a:spLocks noGrp="1"/>
          </p:cNvSpPr>
          <p:nvPr>
            <p:ph type="ftr" idx="11"/>
          </p:nvPr>
        </p:nvSpPr>
        <p:spPr>
          <a:xfrm>
            <a:off x="728132" y="6429363"/>
            <a:ext cx="2370667" cy="261408"/>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Khoa Hệ Thống Thông Tin</a:t>
            </a:r>
            <a:endParaRPr/>
          </a:p>
        </p:txBody>
      </p:sp>
      <p:sp>
        <p:nvSpPr>
          <p:cNvPr id="109" name="Google Shape;109;p3"/>
          <p:cNvSpPr txBox="1">
            <a:spLocks noGrp="1"/>
          </p:cNvSpPr>
          <p:nvPr>
            <p:ph type="sldNum" idx="12"/>
          </p:nvPr>
        </p:nvSpPr>
        <p:spPr>
          <a:xfrm>
            <a:off x="3098799" y="6377505"/>
            <a:ext cx="39793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grpSp>
        <p:nvGrpSpPr>
          <p:cNvPr id="2" name="Group 1">
            <a:extLst>
              <a:ext uri="{FF2B5EF4-FFF2-40B4-BE49-F238E27FC236}">
                <a16:creationId xmlns:a16="http://schemas.microsoft.com/office/drawing/2014/main" id="{D89A2151-4677-47EE-D6D2-8B5C05B0E843}"/>
              </a:ext>
            </a:extLst>
          </p:cNvPr>
          <p:cNvGrpSpPr/>
          <p:nvPr/>
        </p:nvGrpSpPr>
        <p:grpSpPr>
          <a:xfrm>
            <a:off x="152400" y="482600"/>
            <a:ext cx="6817940" cy="508000"/>
            <a:chOff x="789624" y="1191463"/>
            <a:chExt cx="6817940" cy="508000"/>
          </a:xfrm>
        </p:grpSpPr>
        <p:sp>
          <p:nvSpPr>
            <p:cNvPr id="3" name="AutoShape 52">
              <a:extLst>
                <a:ext uri="{FF2B5EF4-FFF2-40B4-BE49-F238E27FC236}">
                  <a16:creationId xmlns:a16="http://schemas.microsoft.com/office/drawing/2014/main" id="{015CD9CF-3E4B-DC23-26AA-ED23B8C2AE44}"/>
                </a:ext>
              </a:extLst>
            </p:cNvPr>
            <p:cNvSpPr>
              <a:spLocks noChangeArrowheads="1"/>
            </p:cNvSpPr>
            <p:nvPr/>
          </p:nvSpPr>
          <p:spPr bwMode="gray">
            <a:xfrm>
              <a:off x="990599" y="1191463"/>
              <a:ext cx="6616965"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800" b="1" smtClean="0">
                  <a:latin typeface="Cambria" panose="02040503050406030204" pitchFamily="18" charset="0"/>
                </a:rPr>
                <a:t>Visual </a:t>
              </a:r>
              <a:r>
                <a:rPr lang="en-US" sz="2800" b="1">
                  <a:latin typeface="Cambria" panose="02040503050406030204" pitchFamily="18" charset="0"/>
                </a:rPr>
                <a:t>Studio Code</a:t>
              </a:r>
              <a:endParaRPr lang="en-US" sz="2800" b="1" kern="0">
                <a:solidFill>
                  <a:srgbClr val="000000"/>
                </a:solidFill>
                <a:latin typeface="Cambria" panose="02040503050406030204" pitchFamily="18" charset="0"/>
              </a:endParaRPr>
            </a:p>
          </p:txBody>
        </p:sp>
        <p:grpSp>
          <p:nvGrpSpPr>
            <p:cNvPr id="4" name="Group 17">
              <a:extLst>
                <a:ext uri="{FF2B5EF4-FFF2-40B4-BE49-F238E27FC236}">
                  <a16:creationId xmlns:a16="http://schemas.microsoft.com/office/drawing/2014/main" id="{8A60047A-FBC2-2A33-19B9-A3597D3C4DE2}"/>
                </a:ext>
              </a:extLst>
            </p:cNvPr>
            <p:cNvGrpSpPr>
              <a:grpSpLocks/>
            </p:cNvGrpSpPr>
            <p:nvPr/>
          </p:nvGrpSpPr>
          <p:grpSpPr bwMode="auto">
            <a:xfrm>
              <a:off x="789624" y="1295400"/>
              <a:ext cx="353376" cy="272472"/>
              <a:chOff x="1110" y="2656"/>
              <a:chExt cx="1549" cy="1351"/>
            </a:xfrm>
          </p:grpSpPr>
          <p:sp>
            <p:nvSpPr>
              <p:cNvPr id="5" name="AutoShape 18">
                <a:extLst>
                  <a:ext uri="{FF2B5EF4-FFF2-40B4-BE49-F238E27FC236}">
                    <a16:creationId xmlns:a16="http://schemas.microsoft.com/office/drawing/2014/main" id="{6734E772-8B71-6F43-3F3B-8699A1134DBA}"/>
                  </a:ext>
                </a:extLst>
              </p:cNvPr>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6" name="AutoShape 19">
                <a:extLst>
                  <a:ext uri="{FF2B5EF4-FFF2-40B4-BE49-F238E27FC236}">
                    <a16:creationId xmlns:a16="http://schemas.microsoft.com/office/drawing/2014/main" id="{97868364-7696-C9BA-309A-DE8D6DCB1F2D}"/>
                  </a:ext>
                </a:extLst>
              </p:cNvPr>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7" name="AutoShape 20">
                <a:extLst>
                  <a:ext uri="{FF2B5EF4-FFF2-40B4-BE49-F238E27FC236}">
                    <a16:creationId xmlns:a16="http://schemas.microsoft.com/office/drawing/2014/main" id="{74618431-F247-A91D-1B77-12BF5571AE74}"/>
                  </a:ext>
                </a:extLst>
              </p:cNvPr>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grpSp>
      </p:grpSp>
      <p:sp>
        <p:nvSpPr>
          <p:cNvPr id="8" name="Content Placeholder 2">
            <a:extLst>
              <a:ext uri="{FF2B5EF4-FFF2-40B4-BE49-F238E27FC236}">
                <a16:creationId xmlns:a16="http://schemas.microsoft.com/office/drawing/2014/main" id="{C885EAF8-6B5C-9F2B-C002-60F9A3C30F19}"/>
              </a:ext>
            </a:extLst>
          </p:cNvPr>
          <p:cNvSpPr txBox="1">
            <a:spLocks/>
          </p:cNvSpPr>
          <p:nvPr/>
        </p:nvSpPr>
        <p:spPr>
          <a:xfrm>
            <a:off x="457200" y="1076325"/>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r>
              <a:rPr lang="en-US" sz="2800" b="1" u="sng" smtClean="0">
                <a:latin typeface="Cambria" panose="02040503050406030204" pitchFamily="18" charset="0"/>
              </a:rPr>
              <a:t>Bước 1:</a:t>
            </a:r>
            <a:r>
              <a:rPr lang="en-US" sz="2800" b="1" smtClean="0">
                <a:latin typeface="Cambria" panose="02040503050406030204" pitchFamily="18" charset="0"/>
              </a:rPr>
              <a:t> </a:t>
            </a:r>
            <a:r>
              <a:rPr lang="en-US" sz="2800" smtClean="0">
                <a:latin typeface="Cambria" panose="02040503050406030204" pitchFamily="18" charset="0"/>
              </a:rPr>
              <a:t>Để tải Visual Studio Code ta vào link: </a:t>
            </a:r>
            <a:r>
              <a:rPr lang="en-US" sz="2800" smtClean="0">
                <a:latin typeface="Cambria" panose="02040503050406030204" pitchFamily="18" charset="0"/>
                <a:hlinkClick r:id="rId3"/>
              </a:rPr>
              <a:t>https</a:t>
            </a:r>
            <a:r>
              <a:rPr lang="en-US" sz="2800">
                <a:latin typeface="Cambria" panose="02040503050406030204" pitchFamily="18" charset="0"/>
                <a:hlinkClick r:id="rId3"/>
              </a:rPr>
              <a:t>://</a:t>
            </a:r>
            <a:r>
              <a:rPr lang="en-US" sz="2800" smtClean="0">
                <a:latin typeface="Cambria" panose="02040503050406030204" pitchFamily="18" charset="0"/>
                <a:hlinkClick r:id="rId3"/>
              </a:rPr>
              <a:t>code.visualstudio.com</a:t>
            </a:r>
            <a:r>
              <a:rPr lang="en-US" sz="2800">
                <a:latin typeface="Cambria" panose="02040503050406030204" pitchFamily="18" charset="0"/>
              </a:rPr>
              <a:t> </a:t>
            </a:r>
          </a:p>
        </p:txBody>
      </p:sp>
      <p:pic>
        <p:nvPicPr>
          <p:cNvPr id="12" name="Picture 11">
            <a:extLst>
              <a:ext uri="{FF2B5EF4-FFF2-40B4-BE49-F238E27FC236}">
                <a16:creationId xmlns:a16="http://schemas.microsoft.com/office/drawing/2014/main" id="{0EA101D7-D3C8-2340-847C-036AEA45F738}"/>
              </a:ext>
            </a:extLst>
          </p:cNvPr>
          <p:cNvPicPr>
            <a:picLocks noChangeAspect="1"/>
          </p:cNvPicPr>
          <p:nvPr/>
        </p:nvPicPr>
        <p:blipFill>
          <a:blip r:embed="rId4"/>
          <a:stretch>
            <a:fillRect/>
          </a:stretch>
        </p:blipFill>
        <p:spPr>
          <a:xfrm>
            <a:off x="1984299" y="2017530"/>
            <a:ext cx="8237924" cy="4241603"/>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8" name="Google Shape;108;p3"/>
          <p:cNvSpPr txBox="1">
            <a:spLocks noGrp="1"/>
          </p:cNvSpPr>
          <p:nvPr>
            <p:ph type="ftr" idx="11"/>
          </p:nvPr>
        </p:nvSpPr>
        <p:spPr>
          <a:xfrm>
            <a:off x="728132" y="6429363"/>
            <a:ext cx="2370667" cy="261408"/>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Khoa Hệ Thống Thông Tin</a:t>
            </a:r>
            <a:endParaRPr/>
          </a:p>
        </p:txBody>
      </p:sp>
      <p:sp>
        <p:nvSpPr>
          <p:cNvPr id="109" name="Google Shape;109;p3"/>
          <p:cNvSpPr txBox="1">
            <a:spLocks noGrp="1"/>
          </p:cNvSpPr>
          <p:nvPr>
            <p:ph type="sldNum" idx="12"/>
          </p:nvPr>
        </p:nvSpPr>
        <p:spPr>
          <a:xfrm>
            <a:off x="3098799" y="6377505"/>
            <a:ext cx="39793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grpSp>
        <p:nvGrpSpPr>
          <p:cNvPr id="2" name="Group 1">
            <a:extLst>
              <a:ext uri="{FF2B5EF4-FFF2-40B4-BE49-F238E27FC236}">
                <a16:creationId xmlns:a16="http://schemas.microsoft.com/office/drawing/2014/main" id="{D89A2151-4677-47EE-D6D2-8B5C05B0E843}"/>
              </a:ext>
            </a:extLst>
          </p:cNvPr>
          <p:cNvGrpSpPr/>
          <p:nvPr/>
        </p:nvGrpSpPr>
        <p:grpSpPr>
          <a:xfrm>
            <a:off x="152400" y="482600"/>
            <a:ext cx="6817940" cy="508000"/>
            <a:chOff x="789624" y="1191463"/>
            <a:chExt cx="6817940" cy="508000"/>
          </a:xfrm>
        </p:grpSpPr>
        <p:sp>
          <p:nvSpPr>
            <p:cNvPr id="3" name="AutoShape 52">
              <a:extLst>
                <a:ext uri="{FF2B5EF4-FFF2-40B4-BE49-F238E27FC236}">
                  <a16:creationId xmlns:a16="http://schemas.microsoft.com/office/drawing/2014/main" id="{015CD9CF-3E4B-DC23-26AA-ED23B8C2AE44}"/>
                </a:ext>
              </a:extLst>
            </p:cNvPr>
            <p:cNvSpPr>
              <a:spLocks noChangeArrowheads="1"/>
            </p:cNvSpPr>
            <p:nvPr/>
          </p:nvSpPr>
          <p:spPr bwMode="gray">
            <a:xfrm>
              <a:off x="990599" y="1191463"/>
              <a:ext cx="6616965"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800" b="1" smtClean="0">
                  <a:latin typeface="Cambria" panose="02040503050406030204" pitchFamily="18" charset="0"/>
                </a:rPr>
                <a:t>Visual </a:t>
              </a:r>
              <a:r>
                <a:rPr lang="en-US" sz="2800" b="1">
                  <a:latin typeface="Cambria" panose="02040503050406030204" pitchFamily="18" charset="0"/>
                </a:rPr>
                <a:t>Studio Code</a:t>
              </a:r>
            </a:p>
          </p:txBody>
        </p:sp>
        <p:grpSp>
          <p:nvGrpSpPr>
            <p:cNvPr id="4" name="Group 17">
              <a:extLst>
                <a:ext uri="{FF2B5EF4-FFF2-40B4-BE49-F238E27FC236}">
                  <a16:creationId xmlns:a16="http://schemas.microsoft.com/office/drawing/2014/main" id="{8A60047A-FBC2-2A33-19B9-A3597D3C4DE2}"/>
                </a:ext>
              </a:extLst>
            </p:cNvPr>
            <p:cNvGrpSpPr>
              <a:grpSpLocks/>
            </p:cNvGrpSpPr>
            <p:nvPr/>
          </p:nvGrpSpPr>
          <p:grpSpPr bwMode="auto">
            <a:xfrm>
              <a:off x="789624" y="1295400"/>
              <a:ext cx="353376" cy="272472"/>
              <a:chOff x="1110" y="2656"/>
              <a:chExt cx="1549" cy="1351"/>
            </a:xfrm>
          </p:grpSpPr>
          <p:sp>
            <p:nvSpPr>
              <p:cNvPr id="5" name="AutoShape 18">
                <a:extLst>
                  <a:ext uri="{FF2B5EF4-FFF2-40B4-BE49-F238E27FC236}">
                    <a16:creationId xmlns:a16="http://schemas.microsoft.com/office/drawing/2014/main" id="{6734E772-8B71-6F43-3F3B-8699A1134DBA}"/>
                  </a:ext>
                </a:extLst>
              </p:cNvPr>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6" name="AutoShape 19">
                <a:extLst>
                  <a:ext uri="{FF2B5EF4-FFF2-40B4-BE49-F238E27FC236}">
                    <a16:creationId xmlns:a16="http://schemas.microsoft.com/office/drawing/2014/main" id="{97868364-7696-C9BA-309A-DE8D6DCB1F2D}"/>
                  </a:ext>
                </a:extLst>
              </p:cNvPr>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7" name="AutoShape 20">
                <a:extLst>
                  <a:ext uri="{FF2B5EF4-FFF2-40B4-BE49-F238E27FC236}">
                    <a16:creationId xmlns:a16="http://schemas.microsoft.com/office/drawing/2014/main" id="{74618431-F247-A91D-1B77-12BF5571AE74}"/>
                  </a:ext>
                </a:extLst>
              </p:cNvPr>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grpSp>
      </p:grpSp>
      <p:sp>
        <p:nvSpPr>
          <p:cNvPr id="8" name="Content Placeholder 2">
            <a:extLst>
              <a:ext uri="{FF2B5EF4-FFF2-40B4-BE49-F238E27FC236}">
                <a16:creationId xmlns:a16="http://schemas.microsoft.com/office/drawing/2014/main" id="{C885EAF8-6B5C-9F2B-C002-60F9A3C30F19}"/>
              </a:ext>
            </a:extLst>
          </p:cNvPr>
          <p:cNvSpPr txBox="1">
            <a:spLocks/>
          </p:cNvSpPr>
          <p:nvPr/>
        </p:nvSpPr>
        <p:spPr>
          <a:xfrm>
            <a:off x="457200" y="1076325"/>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r>
              <a:rPr lang="en-US" sz="2800" b="1" u="sng" smtClean="0">
                <a:latin typeface="Cambria" panose="02040503050406030204" pitchFamily="18" charset="0"/>
              </a:rPr>
              <a:t>Bước 2:</a:t>
            </a:r>
            <a:r>
              <a:rPr lang="en-US" sz="2800" smtClean="0">
                <a:latin typeface="Cambria" panose="02040503050406030204" pitchFamily="18" charset="0"/>
              </a:rPr>
              <a:t> Tiến hành cài đặt Visual Studio Code</a:t>
            </a:r>
            <a:endParaRPr lang="en-US" sz="2800">
              <a:latin typeface="Cambria" panose="02040503050406030204" pitchFamily="18" charset="0"/>
            </a:endParaRPr>
          </a:p>
        </p:txBody>
      </p:sp>
      <p:pic>
        <p:nvPicPr>
          <p:cNvPr id="9" name="Picture 8">
            <a:extLst>
              <a:ext uri="{FF2B5EF4-FFF2-40B4-BE49-F238E27FC236}">
                <a16:creationId xmlns:a16="http://schemas.microsoft.com/office/drawing/2014/main" id="{7900897D-4FB3-35BE-A8E9-C6E280C6EAD6}"/>
              </a:ext>
            </a:extLst>
          </p:cNvPr>
          <p:cNvPicPr>
            <a:picLocks noChangeAspect="1"/>
          </p:cNvPicPr>
          <p:nvPr/>
        </p:nvPicPr>
        <p:blipFill>
          <a:blip r:embed="rId3"/>
          <a:stretch>
            <a:fillRect/>
          </a:stretch>
        </p:blipFill>
        <p:spPr>
          <a:xfrm>
            <a:off x="3098799" y="1841182"/>
            <a:ext cx="5632450" cy="3718560"/>
          </a:xfrm>
          <a:prstGeom prst="rect">
            <a:avLst/>
          </a:prstGeom>
        </p:spPr>
      </p:pic>
    </p:spTree>
    <p:extLst>
      <p:ext uri="{BB962C8B-B14F-4D97-AF65-F5344CB8AC3E}">
        <p14:creationId xmlns:p14="http://schemas.microsoft.com/office/powerpoint/2010/main" val="41041017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8" name="Google Shape;108;p3"/>
          <p:cNvSpPr txBox="1">
            <a:spLocks noGrp="1"/>
          </p:cNvSpPr>
          <p:nvPr>
            <p:ph type="ftr" idx="11"/>
          </p:nvPr>
        </p:nvSpPr>
        <p:spPr>
          <a:xfrm>
            <a:off x="728132" y="6429363"/>
            <a:ext cx="2370667" cy="261408"/>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Khoa Hệ Thống Thông Tin</a:t>
            </a:r>
            <a:endParaRPr/>
          </a:p>
        </p:txBody>
      </p:sp>
      <p:sp>
        <p:nvSpPr>
          <p:cNvPr id="109" name="Google Shape;109;p3"/>
          <p:cNvSpPr txBox="1">
            <a:spLocks noGrp="1"/>
          </p:cNvSpPr>
          <p:nvPr>
            <p:ph type="sldNum" idx="12"/>
          </p:nvPr>
        </p:nvSpPr>
        <p:spPr>
          <a:xfrm>
            <a:off x="3098799" y="6377505"/>
            <a:ext cx="39793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grpSp>
        <p:nvGrpSpPr>
          <p:cNvPr id="2" name="Group 1">
            <a:extLst>
              <a:ext uri="{FF2B5EF4-FFF2-40B4-BE49-F238E27FC236}">
                <a16:creationId xmlns:a16="http://schemas.microsoft.com/office/drawing/2014/main" id="{D89A2151-4677-47EE-D6D2-8B5C05B0E843}"/>
              </a:ext>
            </a:extLst>
          </p:cNvPr>
          <p:cNvGrpSpPr/>
          <p:nvPr/>
        </p:nvGrpSpPr>
        <p:grpSpPr>
          <a:xfrm>
            <a:off x="152400" y="482600"/>
            <a:ext cx="6817940" cy="508000"/>
            <a:chOff x="789624" y="1191463"/>
            <a:chExt cx="6817940" cy="508000"/>
          </a:xfrm>
        </p:grpSpPr>
        <p:sp>
          <p:nvSpPr>
            <p:cNvPr id="3" name="AutoShape 52">
              <a:extLst>
                <a:ext uri="{FF2B5EF4-FFF2-40B4-BE49-F238E27FC236}">
                  <a16:creationId xmlns:a16="http://schemas.microsoft.com/office/drawing/2014/main" id="{015CD9CF-3E4B-DC23-26AA-ED23B8C2AE44}"/>
                </a:ext>
              </a:extLst>
            </p:cNvPr>
            <p:cNvSpPr>
              <a:spLocks noChangeArrowheads="1"/>
            </p:cNvSpPr>
            <p:nvPr/>
          </p:nvSpPr>
          <p:spPr bwMode="gray">
            <a:xfrm>
              <a:off x="990599" y="1191463"/>
              <a:ext cx="6616965"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800" b="1" smtClean="0">
                  <a:latin typeface="Cambria" panose="02040503050406030204" pitchFamily="18" charset="0"/>
                </a:rPr>
                <a:t>Visual </a:t>
              </a:r>
              <a:r>
                <a:rPr lang="en-US" sz="2800" b="1">
                  <a:latin typeface="Cambria" panose="02040503050406030204" pitchFamily="18" charset="0"/>
                </a:rPr>
                <a:t>Studio Code</a:t>
              </a:r>
            </a:p>
          </p:txBody>
        </p:sp>
        <p:grpSp>
          <p:nvGrpSpPr>
            <p:cNvPr id="4" name="Group 17">
              <a:extLst>
                <a:ext uri="{FF2B5EF4-FFF2-40B4-BE49-F238E27FC236}">
                  <a16:creationId xmlns:a16="http://schemas.microsoft.com/office/drawing/2014/main" id="{8A60047A-FBC2-2A33-19B9-A3597D3C4DE2}"/>
                </a:ext>
              </a:extLst>
            </p:cNvPr>
            <p:cNvGrpSpPr>
              <a:grpSpLocks/>
            </p:cNvGrpSpPr>
            <p:nvPr/>
          </p:nvGrpSpPr>
          <p:grpSpPr bwMode="auto">
            <a:xfrm>
              <a:off x="789624" y="1295400"/>
              <a:ext cx="353376" cy="272472"/>
              <a:chOff x="1110" y="2656"/>
              <a:chExt cx="1549" cy="1351"/>
            </a:xfrm>
          </p:grpSpPr>
          <p:sp>
            <p:nvSpPr>
              <p:cNvPr id="5" name="AutoShape 18">
                <a:extLst>
                  <a:ext uri="{FF2B5EF4-FFF2-40B4-BE49-F238E27FC236}">
                    <a16:creationId xmlns:a16="http://schemas.microsoft.com/office/drawing/2014/main" id="{6734E772-8B71-6F43-3F3B-8699A1134DBA}"/>
                  </a:ext>
                </a:extLst>
              </p:cNvPr>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6" name="AutoShape 19">
                <a:extLst>
                  <a:ext uri="{FF2B5EF4-FFF2-40B4-BE49-F238E27FC236}">
                    <a16:creationId xmlns:a16="http://schemas.microsoft.com/office/drawing/2014/main" id="{97868364-7696-C9BA-309A-DE8D6DCB1F2D}"/>
                  </a:ext>
                </a:extLst>
              </p:cNvPr>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7" name="AutoShape 20">
                <a:extLst>
                  <a:ext uri="{FF2B5EF4-FFF2-40B4-BE49-F238E27FC236}">
                    <a16:creationId xmlns:a16="http://schemas.microsoft.com/office/drawing/2014/main" id="{74618431-F247-A91D-1B77-12BF5571AE74}"/>
                  </a:ext>
                </a:extLst>
              </p:cNvPr>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grpSp>
      </p:grpSp>
      <p:sp>
        <p:nvSpPr>
          <p:cNvPr id="8" name="Content Placeholder 2">
            <a:extLst>
              <a:ext uri="{FF2B5EF4-FFF2-40B4-BE49-F238E27FC236}">
                <a16:creationId xmlns:a16="http://schemas.microsoft.com/office/drawing/2014/main" id="{C885EAF8-6B5C-9F2B-C002-60F9A3C30F19}"/>
              </a:ext>
            </a:extLst>
          </p:cNvPr>
          <p:cNvSpPr txBox="1">
            <a:spLocks/>
          </p:cNvSpPr>
          <p:nvPr/>
        </p:nvSpPr>
        <p:spPr>
          <a:xfrm>
            <a:off x="457200" y="1076325"/>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r>
              <a:rPr lang="en-US" sz="2800" b="1" u="sng" smtClean="0">
                <a:latin typeface="Cambria" panose="02040503050406030204" pitchFamily="18" charset="0"/>
              </a:rPr>
              <a:t>Bước 3: </a:t>
            </a:r>
            <a:r>
              <a:rPr lang="en-US" sz="2800" smtClean="0">
                <a:latin typeface="Cambria" panose="02040503050406030204" pitchFamily="18" charset="0"/>
              </a:rPr>
              <a:t>Cài đặt </a:t>
            </a:r>
            <a:r>
              <a:rPr lang="en-US" sz="2800" b="1" smtClean="0">
                <a:latin typeface="Cambria" panose="02040503050406030204" pitchFamily="18" charset="0"/>
              </a:rPr>
              <a:t>Live </a:t>
            </a:r>
            <a:r>
              <a:rPr lang="en-US" sz="2800" b="1">
                <a:latin typeface="Cambria" panose="02040503050406030204" pitchFamily="18" charset="0"/>
              </a:rPr>
              <a:t>Server </a:t>
            </a:r>
            <a:r>
              <a:rPr lang="en-US" sz="2800" smtClean="0">
                <a:latin typeface="Cambria" panose="02040503050406030204" pitchFamily="18" charset="0"/>
              </a:rPr>
              <a:t>extension để chạy tài liệu HTML</a:t>
            </a:r>
            <a:endParaRPr lang="en-US" sz="2800">
              <a:latin typeface="Cambria" panose="02040503050406030204" pitchFamily="18" charset="0"/>
            </a:endParaRPr>
          </a:p>
        </p:txBody>
      </p:sp>
      <p:pic>
        <p:nvPicPr>
          <p:cNvPr id="10" name="Picture 9">
            <a:extLst>
              <a:ext uri="{FF2B5EF4-FFF2-40B4-BE49-F238E27FC236}">
                <a16:creationId xmlns:a16="http://schemas.microsoft.com/office/drawing/2014/main" id="{EC34E0D7-97A0-1C78-F7CF-E2091BC0E928}"/>
              </a:ext>
            </a:extLst>
          </p:cNvPr>
          <p:cNvPicPr>
            <a:picLocks noChangeAspect="1"/>
          </p:cNvPicPr>
          <p:nvPr/>
        </p:nvPicPr>
        <p:blipFill>
          <a:blip r:embed="rId3"/>
          <a:stretch>
            <a:fillRect/>
          </a:stretch>
        </p:blipFill>
        <p:spPr>
          <a:xfrm>
            <a:off x="2773230" y="1661048"/>
            <a:ext cx="5481955" cy="3616960"/>
          </a:xfrm>
          <a:prstGeom prst="rect">
            <a:avLst/>
          </a:prstGeom>
        </p:spPr>
      </p:pic>
      <p:sp>
        <p:nvSpPr>
          <p:cNvPr id="12" name="TextBox 11">
            <a:extLst>
              <a:ext uri="{FF2B5EF4-FFF2-40B4-BE49-F238E27FC236}">
                <a16:creationId xmlns:a16="http://schemas.microsoft.com/office/drawing/2014/main" id="{C1601147-DD59-99DE-B9A2-220C883F02B6}"/>
              </a:ext>
            </a:extLst>
          </p:cNvPr>
          <p:cNvSpPr txBox="1"/>
          <p:nvPr/>
        </p:nvSpPr>
        <p:spPr>
          <a:xfrm>
            <a:off x="570358" y="5371016"/>
            <a:ext cx="11316842" cy="954107"/>
          </a:xfrm>
          <a:prstGeom prst="rect">
            <a:avLst/>
          </a:prstGeom>
          <a:noFill/>
        </p:spPr>
        <p:txBody>
          <a:bodyPr wrap="square">
            <a:spAutoFit/>
          </a:bodyPr>
          <a:lstStyle/>
          <a:p>
            <a:pPr algn="just"/>
            <a:r>
              <a:rPr lang="en-US" sz="2800" smtClean="0">
                <a:latin typeface="Cambria" panose="02040503050406030204" pitchFamily="18" charset="0"/>
                <a:ea typeface="Cambria" panose="02040503050406030204" pitchFamily="18" charset="0"/>
              </a:rPr>
              <a:t>Bấm vào biểu tượng “Manage</a:t>
            </a:r>
            <a:r>
              <a:rPr lang="en-US" sz="2800">
                <a:latin typeface="Cambria" panose="02040503050406030204" pitchFamily="18" charset="0"/>
                <a:ea typeface="Cambria" panose="02040503050406030204" pitchFamily="18" charset="0"/>
              </a:rPr>
              <a:t>” </a:t>
            </a:r>
            <a:r>
              <a:rPr lang="en-US" sz="2800" smtClean="0">
                <a:latin typeface="Cambria" panose="02040503050406030204" pitchFamily="18" charset="0"/>
                <a:ea typeface="Cambria" panose="02040503050406030204" pitchFamily="18" charset="0"/>
              </a:rPr>
              <a:t>ở góc trái bên dưới phần mềm, sau đó chọn “</a:t>
            </a:r>
            <a:r>
              <a:rPr lang="en-US" sz="2800" b="1" smtClean="0">
                <a:latin typeface="Cambria" panose="02040503050406030204" pitchFamily="18" charset="0"/>
                <a:ea typeface="Cambria" panose="02040503050406030204" pitchFamily="18" charset="0"/>
              </a:rPr>
              <a:t>Extensions</a:t>
            </a:r>
            <a:r>
              <a:rPr lang="en-US" sz="2800" smtClean="0">
                <a:latin typeface="Cambria" panose="02040503050406030204" pitchFamily="18" charset="0"/>
                <a:ea typeface="Cambria" panose="02040503050406030204" pitchFamily="18" charset="0"/>
              </a:rPr>
              <a:t>”</a:t>
            </a:r>
            <a:endParaRPr lang="en-US" sz="2800">
              <a:latin typeface="Cambria" panose="02040503050406030204" pitchFamily="18" charset="0"/>
              <a:ea typeface="Cambria" panose="02040503050406030204" pitchFamily="18" charset="0"/>
            </a:endParaRPr>
          </a:p>
        </p:txBody>
      </p:sp>
      <p:cxnSp>
        <p:nvCxnSpPr>
          <p:cNvPr id="11" name="Straight Arrow Connector 10"/>
          <p:cNvCxnSpPr/>
          <p:nvPr/>
        </p:nvCxnSpPr>
        <p:spPr>
          <a:xfrm>
            <a:off x="1989786" y="5035639"/>
            <a:ext cx="888642"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16703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8" name="Google Shape;108;p3"/>
          <p:cNvSpPr txBox="1">
            <a:spLocks noGrp="1"/>
          </p:cNvSpPr>
          <p:nvPr>
            <p:ph type="ftr" idx="11"/>
          </p:nvPr>
        </p:nvSpPr>
        <p:spPr>
          <a:xfrm>
            <a:off x="728132" y="6429363"/>
            <a:ext cx="2370667" cy="261408"/>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Khoa Hệ Thống Thông Tin</a:t>
            </a:r>
            <a:endParaRPr/>
          </a:p>
        </p:txBody>
      </p:sp>
      <p:sp>
        <p:nvSpPr>
          <p:cNvPr id="109" name="Google Shape;109;p3"/>
          <p:cNvSpPr txBox="1">
            <a:spLocks noGrp="1"/>
          </p:cNvSpPr>
          <p:nvPr>
            <p:ph type="sldNum" idx="12"/>
          </p:nvPr>
        </p:nvSpPr>
        <p:spPr>
          <a:xfrm>
            <a:off x="3098799" y="6377505"/>
            <a:ext cx="39793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grpSp>
        <p:nvGrpSpPr>
          <p:cNvPr id="2" name="Group 1">
            <a:extLst>
              <a:ext uri="{FF2B5EF4-FFF2-40B4-BE49-F238E27FC236}">
                <a16:creationId xmlns:a16="http://schemas.microsoft.com/office/drawing/2014/main" id="{D89A2151-4677-47EE-D6D2-8B5C05B0E843}"/>
              </a:ext>
            </a:extLst>
          </p:cNvPr>
          <p:cNvGrpSpPr/>
          <p:nvPr/>
        </p:nvGrpSpPr>
        <p:grpSpPr>
          <a:xfrm>
            <a:off x="152400" y="482600"/>
            <a:ext cx="6817940" cy="508000"/>
            <a:chOff x="789624" y="1191463"/>
            <a:chExt cx="6817940" cy="508000"/>
          </a:xfrm>
        </p:grpSpPr>
        <p:sp>
          <p:nvSpPr>
            <p:cNvPr id="3" name="AutoShape 52">
              <a:extLst>
                <a:ext uri="{FF2B5EF4-FFF2-40B4-BE49-F238E27FC236}">
                  <a16:creationId xmlns:a16="http://schemas.microsoft.com/office/drawing/2014/main" id="{015CD9CF-3E4B-DC23-26AA-ED23B8C2AE44}"/>
                </a:ext>
              </a:extLst>
            </p:cNvPr>
            <p:cNvSpPr>
              <a:spLocks noChangeArrowheads="1"/>
            </p:cNvSpPr>
            <p:nvPr/>
          </p:nvSpPr>
          <p:spPr bwMode="gray">
            <a:xfrm>
              <a:off x="990599" y="1191463"/>
              <a:ext cx="6616965"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800" b="1" smtClean="0">
                  <a:latin typeface="Cambria" panose="02040503050406030204" pitchFamily="18" charset="0"/>
                </a:rPr>
                <a:t>Visual </a:t>
              </a:r>
              <a:r>
                <a:rPr lang="en-US" sz="2800" b="1">
                  <a:latin typeface="Cambria" panose="02040503050406030204" pitchFamily="18" charset="0"/>
                </a:rPr>
                <a:t>Studio Code</a:t>
              </a:r>
            </a:p>
          </p:txBody>
        </p:sp>
        <p:grpSp>
          <p:nvGrpSpPr>
            <p:cNvPr id="4" name="Group 17">
              <a:extLst>
                <a:ext uri="{FF2B5EF4-FFF2-40B4-BE49-F238E27FC236}">
                  <a16:creationId xmlns:a16="http://schemas.microsoft.com/office/drawing/2014/main" id="{8A60047A-FBC2-2A33-19B9-A3597D3C4DE2}"/>
                </a:ext>
              </a:extLst>
            </p:cNvPr>
            <p:cNvGrpSpPr>
              <a:grpSpLocks/>
            </p:cNvGrpSpPr>
            <p:nvPr/>
          </p:nvGrpSpPr>
          <p:grpSpPr bwMode="auto">
            <a:xfrm>
              <a:off x="789624" y="1295400"/>
              <a:ext cx="353376" cy="272472"/>
              <a:chOff x="1110" y="2656"/>
              <a:chExt cx="1549" cy="1351"/>
            </a:xfrm>
          </p:grpSpPr>
          <p:sp>
            <p:nvSpPr>
              <p:cNvPr id="5" name="AutoShape 18">
                <a:extLst>
                  <a:ext uri="{FF2B5EF4-FFF2-40B4-BE49-F238E27FC236}">
                    <a16:creationId xmlns:a16="http://schemas.microsoft.com/office/drawing/2014/main" id="{6734E772-8B71-6F43-3F3B-8699A1134DBA}"/>
                  </a:ext>
                </a:extLst>
              </p:cNvPr>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6" name="AutoShape 19">
                <a:extLst>
                  <a:ext uri="{FF2B5EF4-FFF2-40B4-BE49-F238E27FC236}">
                    <a16:creationId xmlns:a16="http://schemas.microsoft.com/office/drawing/2014/main" id="{97868364-7696-C9BA-309A-DE8D6DCB1F2D}"/>
                  </a:ext>
                </a:extLst>
              </p:cNvPr>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7" name="AutoShape 20">
                <a:extLst>
                  <a:ext uri="{FF2B5EF4-FFF2-40B4-BE49-F238E27FC236}">
                    <a16:creationId xmlns:a16="http://schemas.microsoft.com/office/drawing/2014/main" id="{74618431-F247-A91D-1B77-12BF5571AE74}"/>
                  </a:ext>
                </a:extLst>
              </p:cNvPr>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grpSp>
      </p:grpSp>
      <p:sp>
        <p:nvSpPr>
          <p:cNvPr id="8" name="Content Placeholder 2">
            <a:extLst>
              <a:ext uri="{FF2B5EF4-FFF2-40B4-BE49-F238E27FC236}">
                <a16:creationId xmlns:a16="http://schemas.microsoft.com/office/drawing/2014/main" id="{C885EAF8-6B5C-9F2B-C002-60F9A3C30F19}"/>
              </a:ext>
            </a:extLst>
          </p:cNvPr>
          <p:cNvSpPr txBox="1">
            <a:spLocks/>
          </p:cNvSpPr>
          <p:nvPr/>
        </p:nvSpPr>
        <p:spPr>
          <a:xfrm>
            <a:off x="457200" y="1076325"/>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r>
              <a:rPr lang="en-US" sz="2800" b="1" u="sng">
                <a:latin typeface="Cambria" panose="02040503050406030204" pitchFamily="18" charset="0"/>
              </a:rPr>
              <a:t>Bước 3: </a:t>
            </a:r>
            <a:r>
              <a:rPr lang="en-US" sz="2800">
                <a:latin typeface="Cambria" panose="02040503050406030204" pitchFamily="18" charset="0"/>
              </a:rPr>
              <a:t>Cài đặt </a:t>
            </a:r>
            <a:r>
              <a:rPr lang="en-US" sz="2800" b="1">
                <a:latin typeface="Cambria" panose="02040503050406030204" pitchFamily="18" charset="0"/>
              </a:rPr>
              <a:t>Live Server </a:t>
            </a:r>
            <a:r>
              <a:rPr lang="en-US" sz="2800">
                <a:latin typeface="Cambria" panose="02040503050406030204" pitchFamily="18" charset="0"/>
              </a:rPr>
              <a:t>extension để chạy tài liệu HTML</a:t>
            </a:r>
          </a:p>
        </p:txBody>
      </p:sp>
      <p:pic>
        <p:nvPicPr>
          <p:cNvPr id="9" name="Picture 8">
            <a:extLst>
              <a:ext uri="{FF2B5EF4-FFF2-40B4-BE49-F238E27FC236}">
                <a16:creationId xmlns:a16="http://schemas.microsoft.com/office/drawing/2014/main" id="{1AC7FE62-C236-85AD-4B2A-7B4D83C2DCE6}"/>
              </a:ext>
            </a:extLst>
          </p:cNvPr>
          <p:cNvPicPr>
            <a:picLocks noChangeAspect="1"/>
          </p:cNvPicPr>
          <p:nvPr/>
        </p:nvPicPr>
        <p:blipFill>
          <a:blip r:embed="rId3"/>
          <a:stretch>
            <a:fillRect/>
          </a:stretch>
        </p:blipFill>
        <p:spPr>
          <a:xfrm>
            <a:off x="2802254" y="2288506"/>
            <a:ext cx="5941695" cy="3760470"/>
          </a:xfrm>
          <a:prstGeom prst="rect">
            <a:avLst/>
          </a:prstGeom>
        </p:spPr>
      </p:pic>
      <p:sp>
        <p:nvSpPr>
          <p:cNvPr id="13" name="TextBox 12">
            <a:extLst>
              <a:ext uri="{FF2B5EF4-FFF2-40B4-BE49-F238E27FC236}">
                <a16:creationId xmlns:a16="http://schemas.microsoft.com/office/drawing/2014/main" id="{B957D0E3-782C-7C99-752B-AA4EED63AE78}"/>
              </a:ext>
            </a:extLst>
          </p:cNvPr>
          <p:cNvSpPr txBox="1"/>
          <p:nvPr/>
        </p:nvSpPr>
        <p:spPr>
          <a:xfrm>
            <a:off x="611747" y="1660523"/>
            <a:ext cx="11082270" cy="523220"/>
          </a:xfrm>
          <a:prstGeom prst="rect">
            <a:avLst/>
          </a:prstGeom>
          <a:noFill/>
        </p:spPr>
        <p:txBody>
          <a:bodyPr wrap="square">
            <a:spAutoFit/>
          </a:bodyPr>
          <a:lstStyle/>
          <a:p>
            <a:r>
              <a:rPr lang="en-US" sz="2800" smtClean="0">
                <a:latin typeface="Cambria" panose="02040503050406030204" pitchFamily="18" charset="0"/>
                <a:ea typeface="Cambria" panose="02040503050406030204" pitchFamily="18" charset="0"/>
              </a:rPr>
              <a:t>Ta tìm “Live </a:t>
            </a:r>
            <a:r>
              <a:rPr lang="en-US" sz="2800">
                <a:latin typeface="Cambria" panose="02040503050406030204" pitchFamily="18" charset="0"/>
                <a:ea typeface="Cambria" panose="02040503050406030204" pitchFamily="18" charset="0"/>
              </a:rPr>
              <a:t>Server” </a:t>
            </a:r>
            <a:r>
              <a:rPr lang="en-US" sz="2800" smtClean="0">
                <a:latin typeface="Cambria" panose="02040503050406030204" pitchFamily="18" charset="0"/>
                <a:ea typeface="Cambria" panose="02040503050406030204" pitchFamily="18" charset="0"/>
              </a:rPr>
              <a:t>extension sau đó nhấn Install:</a:t>
            </a:r>
            <a:endParaRPr lang="en-US" sz="280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68677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8" name="Google Shape;108;p3"/>
          <p:cNvSpPr txBox="1">
            <a:spLocks noGrp="1"/>
          </p:cNvSpPr>
          <p:nvPr>
            <p:ph type="ftr" idx="11"/>
          </p:nvPr>
        </p:nvSpPr>
        <p:spPr>
          <a:xfrm>
            <a:off x="728132" y="6429363"/>
            <a:ext cx="2370667" cy="261408"/>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Khoa Hệ Thống Thông Tin</a:t>
            </a:r>
            <a:endParaRPr/>
          </a:p>
        </p:txBody>
      </p:sp>
      <p:sp>
        <p:nvSpPr>
          <p:cNvPr id="109" name="Google Shape;109;p3"/>
          <p:cNvSpPr txBox="1">
            <a:spLocks noGrp="1"/>
          </p:cNvSpPr>
          <p:nvPr>
            <p:ph type="sldNum" idx="12"/>
          </p:nvPr>
        </p:nvSpPr>
        <p:spPr>
          <a:xfrm>
            <a:off x="3098799" y="6377505"/>
            <a:ext cx="39793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grpSp>
        <p:nvGrpSpPr>
          <p:cNvPr id="2" name="Group 1">
            <a:extLst>
              <a:ext uri="{FF2B5EF4-FFF2-40B4-BE49-F238E27FC236}">
                <a16:creationId xmlns:a16="http://schemas.microsoft.com/office/drawing/2014/main" id="{D89A2151-4677-47EE-D6D2-8B5C05B0E843}"/>
              </a:ext>
            </a:extLst>
          </p:cNvPr>
          <p:cNvGrpSpPr/>
          <p:nvPr/>
        </p:nvGrpSpPr>
        <p:grpSpPr>
          <a:xfrm>
            <a:off x="152400" y="482600"/>
            <a:ext cx="6817940" cy="508000"/>
            <a:chOff x="789624" y="1191463"/>
            <a:chExt cx="6817940" cy="508000"/>
          </a:xfrm>
        </p:grpSpPr>
        <p:sp>
          <p:nvSpPr>
            <p:cNvPr id="3" name="AutoShape 52">
              <a:extLst>
                <a:ext uri="{FF2B5EF4-FFF2-40B4-BE49-F238E27FC236}">
                  <a16:creationId xmlns:a16="http://schemas.microsoft.com/office/drawing/2014/main" id="{015CD9CF-3E4B-DC23-26AA-ED23B8C2AE44}"/>
                </a:ext>
              </a:extLst>
            </p:cNvPr>
            <p:cNvSpPr>
              <a:spLocks noChangeArrowheads="1"/>
            </p:cNvSpPr>
            <p:nvPr/>
          </p:nvSpPr>
          <p:spPr bwMode="gray">
            <a:xfrm>
              <a:off x="990599" y="1191463"/>
              <a:ext cx="6616965"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800" b="1" smtClean="0">
                  <a:latin typeface="Cambria" panose="02040503050406030204" pitchFamily="18" charset="0"/>
                </a:rPr>
                <a:t>Visual </a:t>
              </a:r>
              <a:r>
                <a:rPr lang="en-US" sz="2800" b="1">
                  <a:latin typeface="Cambria" panose="02040503050406030204" pitchFamily="18" charset="0"/>
                </a:rPr>
                <a:t>Studio Code</a:t>
              </a:r>
            </a:p>
          </p:txBody>
        </p:sp>
        <p:grpSp>
          <p:nvGrpSpPr>
            <p:cNvPr id="4" name="Group 17">
              <a:extLst>
                <a:ext uri="{FF2B5EF4-FFF2-40B4-BE49-F238E27FC236}">
                  <a16:creationId xmlns:a16="http://schemas.microsoft.com/office/drawing/2014/main" id="{8A60047A-FBC2-2A33-19B9-A3597D3C4DE2}"/>
                </a:ext>
              </a:extLst>
            </p:cNvPr>
            <p:cNvGrpSpPr>
              <a:grpSpLocks/>
            </p:cNvGrpSpPr>
            <p:nvPr/>
          </p:nvGrpSpPr>
          <p:grpSpPr bwMode="auto">
            <a:xfrm>
              <a:off x="789624" y="1295400"/>
              <a:ext cx="353376" cy="272472"/>
              <a:chOff x="1110" y="2656"/>
              <a:chExt cx="1549" cy="1351"/>
            </a:xfrm>
          </p:grpSpPr>
          <p:sp>
            <p:nvSpPr>
              <p:cNvPr id="5" name="AutoShape 18">
                <a:extLst>
                  <a:ext uri="{FF2B5EF4-FFF2-40B4-BE49-F238E27FC236}">
                    <a16:creationId xmlns:a16="http://schemas.microsoft.com/office/drawing/2014/main" id="{6734E772-8B71-6F43-3F3B-8699A1134DBA}"/>
                  </a:ext>
                </a:extLst>
              </p:cNvPr>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6" name="AutoShape 19">
                <a:extLst>
                  <a:ext uri="{FF2B5EF4-FFF2-40B4-BE49-F238E27FC236}">
                    <a16:creationId xmlns:a16="http://schemas.microsoft.com/office/drawing/2014/main" id="{97868364-7696-C9BA-309A-DE8D6DCB1F2D}"/>
                  </a:ext>
                </a:extLst>
              </p:cNvPr>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7" name="AutoShape 20">
                <a:extLst>
                  <a:ext uri="{FF2B5EF4-FFF2-40B4-BE49-F238E27FC236}">
                    <a16:creationId xmlns:a16="http://schemas.microsoft.com/office/drawing/2014/main" id="{74618431-F247-A91D-1B77-12BF5571AE74}"/>
                  </a:ext>
                </a:extLst>
              </p:cNvPr>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grpSp>
      </p:grpSp>
      <p:sp>
        <p:nvSpPr>
          <p:cNvPr id="8" name="Content Placeholder 2">
            <a:extLst>
              <a:ext uri="{FF2B5EF4-FFF2-40B4-BE49-F238E27FC236}">
                <a16:creationId xmlns:a16="http://schemas.microsoft.com/office/drawing/2014/main" id="{C885EAF8-6B5C-9F2B-C002-60F9A3C30F19}"/>
              </a:ext>
            </a:extLst>
          </p:cNvPr>
          <p:cNvSpPr txBox="1">
            <a:spLocks/>
          </p:cNvSpPr>
          <p:nvPr/>
        </p:nvSpPr>
        <p:spPr>
          <a:xfrm>
            <a:off x="457200" y="1076325"/>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r>
              <a:rPr lang="en-US" sz="2800" b="1" u="sng" smtClean="0">
                <a:latin typeface="Cambria" panose="02040503050406030204" pitchFamily="18" charset="0"/>
              </a:rPr>
              <a:t>Bước 4:</a:t>
            </a:r>
            <a:r>
              <a:rPr lang="en-US" sz="2800" smtClean="0">
                <a:latin typeface="Cambria" panose="02040503050406030204" pitchFamily="18" charset="0"/>
              </a:rPr>
              <a:t> Tạo thư mục/dự án cho HTML</a:t>
            </a:r>
            <a:endParaRPr lang="en-US" sz="2800">
              <a:latin typeface="Cambria" panose="02040503050406030204" pitchFamily="18" charset="0"/>
            </a:endParaRPr>
          </a:p>
          <a:p>
            <a:pPr marL="0" indent="0" algn="just">
              <a:buNone/>
            </a:pPr>
            <a:r>
              <a:rPr lang="en-US" sz="2800" smtClean="0">
                <a:latin typeface="Cambria" panose="02040503050406030204" pitchFamily="18" charset="0"/>
              </a:rPr>
              <a:t>Quay trở lại màn hình Explorer của Visual Studio Code</a:t>
            </a:r>
            <a:endParaRPr lang="en-US" sz="2800">
              <a:latin typeface="Cambria" panose="02040503050406030204" pitchFamily="18" charset="0"/>
            </a:endParaRPr>
          </a:p>
        </p:txBody>
      </p:sp>
      <p:pic>
        <p:nvPicPr>
          <p:cNvPr id="10" name="Picture 9">
            <a:extLst>
              <a:ext uri="{FF2B5EF4-FFF2-40B4-BE49-F238E27FC236}">
                <a16:creationId xmlns:a16="http://schemas.microsoft.com/office/drawing/2014/main" id="{5BA4651D-704D-84AB-DAF1-7435A9370144}"/>
              </a:ext>
            </a:extLst>
          </p:cNvPr>
          <p:cNvPicPr>
            <a:picLocks noChangeAspect="1"/>
          </p:cNvPicPr>
          <p:nvPr/>
        </p:nvPicPr>
        <p:blipFill>
          <a:blip r:embed="rId3"/>
          <a:stretch>
            <a:fillRect/>
          </a:stretch>
        </p:blipFill>
        <p:spPr>
          <a:xfrm>
            <a:off x="3387261" y="2079719"/>
            <a:ext cx="5389691" cy="3411109"/>
          </a:xfrm>
          <a:prstGeom prst="rect">
            <a:avLst/>
          </a:prstGeom>
        </p:spPr>
      </p:pic>
      <p:sp>
        <p:nvSpPr>
          <p:cNvPr id="12" name="TextBox 11">
            <a:extLst>
              <a:ext uri="{FF2B5EF4-FFF2-40B4-BE49-F238E27FC236}">
                <a16:creationId xmlns:a16="http://schemas.microsoft.com/office/drawing/2014/main" id="{BD6C9E4F-0AF5-6229-CCC3-67831CA2DA7E}"/>
              </a:ext>
            </a:extLst>
          </p:cNvPr>
          <p:cNvSpPr txBox="1"/>
          <p:nvPr/>
        </p:nvSpPr>
        <p:spPr>
          <a:xfrm>
            <a:off x="671431" y="5490828"/>
            <a:ext cx="11132055" cy="954107"/>
          </a:xfrm>
          <a:prstGeom prst="rect">
            <a:avLst/>
          </a:prstGeom>
          <a:noFill/>
        </p:spPr>
        <p:txBody>
          <a:bodyPr wrap="square">
            <a:spAutoFit/>
          </a:bodyPr>
          <a:lstStyle/>
          <a:p>
            <a:r>
              <a:rPr lang="en-US" sz="2800" smtClean="0">
                <a:latin typeface="Cambria" panose="02040503050406030204" pitchFamily="18" charset="0"/>
                <a:ea typeface="Cambria" panose="02040503050406030204" pitchFamily="18" charset="0"/>
              </a:rPr>
              <a:t>Nhấn nút </a:t>
            </a:r>
            <a:r>
              <a:rPr lang="en-US" sz="2800">
                <a:latin typeface="Cambria" panose="02040503050406030204" pitchFamily="18" charset="0"/>
                <a:ea typeface="Cambria" panose="02040503050406030204" pitchFamily="18" charset="0"/>
              </a:rPr>
              <a:t>“Open Folder” </a:t>
            </a:r>
            <a:r>
              <a:rPr lang="en-US" sz="2800" smtClean="0">
                <a:latin typeface="Cambria" panose="02040503050406030204" pitchFamily="18" charset="0"/>
                <a:ea typeface="Cambria" panose="02040503050406030204" pitchFamily="18" charset="0"/>
              </a:rPr>
              <a:t>để chọn nơi lưu trữ mã lập trình, ví dụ: </a:t>
            </a:r>
          </a:p>
          <a:p>
            <a:pPr algn="ctr"/>
            <a:r>
              <a:rPr lang="en-US" sz="2800" smtClean="0">
                <a:latin typeface="Cambria" panose="02040503050406030204" pitchFamily="18" charset="0"/>
                <a:ea typeface="Cambria" panose="02040503050406030204" pitchFamily="18" charset="0"/>
              </a:rPr>
              <a:t>E</a:t>
            </a:r>
            <a:r>
              <a:rPr lang="en-US" sz="2800">
                <a:latin typeface="Cambria" panose="02040503050406030204" pitchFamily="18" charset="0"/>
                <a:ea typeface="Cambria" panose="02040503050406030204" pitchFamily="18" charset="0"/>
              </a:rPr>
              <a:t>:\WebBusiness</a:t>
            </a:r>
          </a:p>
        </p:txBody>
      </p:sp>
    </p:spTree>
    <p:extLst>
      <p:ext uri="{BB962C8B-B14F-4D97-AF65-F5344CB8AC3E}">
        <p14:creationId xmlns:p14="http://schemas.microsoft.com/office/powerpoint/2010/main" val="37005202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8" name="Google Shape;108;p3"/>
          <p:cNvSpPr txBox="1">
            <a:spLocks noGrp="1"/>
          </p:cNvSpPr>
          <p:nvPr>
            <p:ph type="ftr" idx="11"/>
          </p:nvPr>
        </p:nvSpPr>
        <p:spPr>
          <a:xfrm>
            <a:off x="728132" y="6429363"/>
            <a:ext cx="2370667" cy="261408"/>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Khoa Hệ Thống Thông Tin</a:t>
            </a:r>
            <a:endParaRPr/>
          </a:p>
        </p:txBody>
      </p:sp>
      <p:sp>
        <p:nvSpPr>
          <p:cNvPr id="109" name="Google Shape;109;p3"/>
          <p:cNvSpPr txBox="1">
            <a:spLocks noGrp="1"/>
          </p:cNvSpPr>
          <p:nvPr>
            <p:ph type="sldNum" idx="12"/>
          </p:nvPr>
        </p:nvSpPr>
        <p:spPr>
          <a:xfrm>
            <a:off x="3098799" y="6377505"/>
            <a:ext cx="39793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grpSp>
        <p:nvGrpSpPr>
          <p:cNvPr id="2" name="Group 1">
            <a:extLst>
              <a:ext uri="{FF2B5EF4-FFF2-40B4-BE49-F238E27FC236}">
                <a16:creationId xmlns:a16="http://schemas.microsoft.com/office/drawing/2014/main" id="{D89A2151-4677-47EE-D6D2-8B5C05B0E843}"/>
              </a:ext>
            </a:extLst>
          </p:cNvPr>
          <p:cNvGrpSpPr/>
          <p:nvPr/>
        </p:nvGrpSpPr>
        <p:grpSpPr>
          <a:xfrm>
            <a:off x="152400" y="482600"/>
            <a:ext cx="6817940" cy="508000"/>
            <a:chOff x="789624" y="1191463"/>
            <a:chExt cx="6817940" cy="508000"/>
          </a:xfrm>
        </p:grpSpPr>
        <p:sp>
          <p:nvSpPr>
            <p:cNvPr id="3" name="AutoShape 52">
              <a:extLst>
                <a:ext uri="{FF2B5EF4-FFF2-40B4-BE49-F238E27FC236}">
                  <a16:creationId xmlns:a16="http://schemas.microsoft.com/office/drawing/2014/main" id="{015CD9CF-3E4B-DC23-26AA-ED23B8C2AE44}"/>
                </a:ext>
              </a:extLst>
            </p:cNvPr>
            <p:cNvSpPr>
              <a:spLocks noChangeArrowheads="1"/>
            </p:cNvSpPr>
            <p:nvPr/>
          </p:nvSpPr>
          <p:spPr bwMode="gray">
            <a:xfrm>
              <a:off x="990599" y="1191463"/>
              <a:ext cx="6616965"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800" b="1" smtClean="0">
                  <a:latin typeface="Cambria" panose="02040503050406030204" pitchFamily="18" charset="0"/>
                </a:rPr>
                <a:t>Visual </a:t>
              </a:r>
              <a:r>
                <a:rPr lang="en-US" sz="2800" b="1">
                  <a:latin typeface="Cambria" panose="02040503050406030204" pitchFamily="18" charset="0"/>
                </a:rPr>
                <a:t>Studio Code</a:t>
              </a:r>
            </a:p>
          </p:txBody>
        </p:sp>
        <p:grpSp>
          <p:nvGrpSpPr>
            <p:cNvPr id="4" name="Group 17">
              <a:extLst>
                <a:ext uri="{FF2B5EF4-FFF2-40B4-BE49-F238E27FC236}">
                  <a16:creationId xmlns:a16="http://schemas.microsoft.com/office/drawing/2014/main" id="{8A60047A-FBC2-2A33-19B9-A3597D3C4DE2}"/>
                </a:ext>
              </a:extLst>
            </p:cNvPr>
            <p:cNvGrpSpPr>
              <a:grpSpLocks/>
            </p:cNvGrpSpPr>
            <p:nvPr/>
          </p:nvGrpSpPr>
          <p:grpSpPr bwMode="auto">
            <a:xfrm>
              <a:off x="789624" y="1295400"/>
              <a:ext cx="353376" cy="272472"/>
              <a:chOff x="1110" y="2656"/>
              <a:chExt cx="1549" cy="1351"/>
            </a:xfrm>
          </p:grpSpPr>
          <p:sp>
            <p:nvSpPr>
              <p:cNvPr id="5" name="AutoShape 18">
                <a:extLst>
                  <a:ext uri="{FF2B5EF4-FFF2-40B4-BE49-F238E27FC236}">
                    <a16:creationId xmlns:a16="http://schemas.microsoft.com/office/drawing/2014/main" id="{6734E772-8B71-6F43-3F3B-8699A1134DBA}"/>
                  </a:ext>
                </a:extLst>
              </p:cNvPr>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6" name="AutoShape 19">
                <a:extLst>
                  <a:ext uri="{FF2B5EF4-FFF2-40B4-BE49-F238E27FC236}">
                    <a16:creationId xmlns:a16="http://schemas.microsoft.com/office/drawing/2014/main" id="{97868364-7696-C9BA-309A-DE8D6DCB1F2D}"/>
                  </a:ext>
                </a:extLst>
              </p:cNvPr>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7" name="AutoShape 20">
                <a:extLst>
                  <a:ext uri="{FF2B5EF4-FFF2-40B4-BE49-F238E27FC236}">
                    <a16:creationId xmlns:a16="http://schemas.microsoft.com/office/drawing/2014/main" id="{74618431-F247-A91D-1B77-12BF5571AE74}"/>
                  </a:ext>
                </a:extLst>
              </p:cNvPr>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grpSp>
      </p:grpSp>
      <p:sp>
        <p:nvSpPr>
          <p:cNvPr id="8" name="Content Placeholder 2">
            <a:extLst>
              <a:ext uri="{FF2B5EF4-FFF2-40B4-BE49-F238E27FC236}">
                <a16:creationId xmlns:a16="http://schemas.microsoft.com/office/drawing/2014/main" id="{C885EAF8-6B5C-9F2B-C002-60F9A3C30F19}"/>
              </a:ext>
            </a:extLst>
          </p:cNvPr>
          <p:cNvSpPr txBox="1">
            <a:spLocks/>
          </p:cNvSpPr>
          <p:nvPr/>
        </p:nvSpPr>
        <p:spPr>
          <a:xfrm>
            <a:off x="457200" y="1076325"/>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endParaRPr lang="en-US" sz="2800">
              <a:latin typeface="Cambria" panose="02040503050406030204" pitchFamily="18" charset="0"/>
            </a:endParaRPr>
          </a:p>
        </p:txBody>
      </p:sp>
      <p:pic>
        <p:nvPicPr>
          <p:cNvPr id="9" name="Picture 8">
            <a:extLst>
              <a:ext uri="{FF2B5EF4-FFF2-40B4-BE49-F238E27FC236}">
                <a16:creationId xmlns:a16="http://schemas.microsoft.com/office/drawing/2014/main" id="{55BF9A0E-6C7E-89CD-AD41-4C8F03AA50A2}"/>
              </a:ext>
            </a:extLst>
          </p:cNvPr>
          <p:cNvPicPr>
            <a:picLocks noChangeAspect="1"/>
          </p:cNvPicPr>
          <p:nvPr/>
        </p:nvPicPr>
        <p:blipFill>
          <a:blip r:embed="rId3"/>
          <a:stretch>
            <a:fillRect/>
          </a:stretch>
        </p:blipFill>
        <p:spPr>
          <a:xfrm>
            <a:off x="3098799" y="1734832"/>
            <a:ext cx="5941695" cy="3743960"/>
          </a:xfrm>
          <a:prstGeom prst="rect">
            <a:avLst/>
          </a:prstGeom>
        </p:spPr>
      </p:pic>
      <p:sp>
        <p:nvSpPr>
          <p:cNvPr id="12" name="TextBox 11">
            <a:extLst>
              <a:ext uri="{FF2B5EF4-FFF2-40B4-BE49-F238E27FC236}">
                <a16:creationId xmlns:a16="http://schemas.microsoft.com/office/drawing/2014/main" id="{E95C2C88-9F7C-5054-90AB-09BD99C5B350}"/>
              </a:ext>
            </a:extLst>
          </p:cNvPr>
          <p:cNvSpPr txBox="1"/>
          <p:nvPr/>
        </p:nvSpPr>
        <p:spPr>
          <a:xfrm>
            <a:off x="728132" y="5468744"/>
            <a:ext cx="11222986" cy="954107"/>
          </a:xfrm>
          <a:prstGeom prst="rect">
            <a:avLst/>
          </a:prstGeom>
          <a:noFill/>
        </p:spPr>
        <p:txBody>
          <a:bodyPr wrap="square">
            <a:spAutoFit/>
          </a:bodyPr>
          <a:lstStyle/>
          <a:p>
            <a:r>
              <a:rPr lang="en-US" sz="2800" smtClean="0">
                <a:latin typeface="Cambria" panose="02040503050406030204" pitchFamily="18" charset="0"/>
                <a:ea typeface="Cambria" panose="02040503050406030204" pitchFamily="18" charset="0"/>
              </a:rPr>
              <a:t>Nếu hiển thị màn hình xác nhận Trust the Authors… thì ta chọn “Yes </a:t>
            </a:r>
            <a:r>
              <a:rPr lang="en-US" sz="2800">
                <a:latin typeface="Cambria" panose="02040503050406030204" pitchFamily="18" charset="0"/>
                <a:ea typeface="Cambria" panose="02040503050406030204" pitchFamily="18" charset="0"/>
              </a:rPr>
              <a:t>I trust the authors</a:t>
            </a:r>
            <a:r>
              <a:rPr lang="en-US" sz="2800" smtClean="0">
                <a:latin typeface="Cambria" panose="02040503050406030204" pitchFamily="18" charset="0"/>
                <a:ea typeface="Cambria" panose="02040503050406030204" pitchFamily="18" charset="0"/>
              </a:rPr>
              <a:t>”</a:t>
            </a:r>
            <a:endParaRPr lang="en-US" sz="2800">
              <a:latin typeface="Cambria" panose="02040503050406030204" pitchFamily="18" charset="0"/>
              <a:ea typeface="Cambria" panose="02040503050406030204" pitchFamily="18" charset="0"/>
            </a:endParaRPr>
          </a:p>
        </p:txBody>
      </p:sp>
      <p:sp>
        <p:nvSpPr>
          <p:cNvPr id="13" name="Content Placeholder 2">
            <a:extLst>
              <a:ext uri="{FF2B5EF4-FFF2-40B4-BE49-F238E27FC236}">
                <a16:creationId xmlns:a16="http://schemas.microsoft.com/office/drawing/2014/main" id="{C885EAF8-6B5C-9F2B-C002-60F9A3C30F19}"/>
              </a:ext>
            </a:extLst>
          </p:cNvPr>
          <p:cNvSpPr txBox="1">
            <a:spLocks/>
          </p:cNvSpPr>
          <p:nvPr/>
        </p:nvSpPr>
        <p:spPr>
          <a:xfrm>
            <a:off x="609600" y="1228725"/>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r>
              <a:rPr lang="en-US" sz="2800" b="1" u="sng" smtClean="0">
                <a:latin typeface="Cambria" panose="02040503050406030204" pitchFamily="18" charset="0"/>
              </a:rPr>
              <a:t>Bước 4:</a:t>
            </a:r>
            <a:r>
              <a:rPr lang="en-US" sz="2800" smtClean="0">
                <a:latin typeface="Cambria" panose="02040503050406030204" pitchFamily="18" charset="0"/>
              </a:rPr>
              <a:t> Tạo thư mục/dự án cho HTML</a:t>
            </a:r>
            <a:endParaRPr lang="en-US" sz="2800">
              <a:latin typeface="Cambria" panose="02040503050406030204" pitchFamily="18" charset="0"/>
            </a:endParaRPr>
          </a:p>
        </p:txBody>
      </p:sp>
    </p:spTree>
    <p:extLst>
      <p:ext uri="{BB962C8B-B14F-4D97-AF65-F5344CB8AC3E}">
        <p14:creationId xmlns:p14="http://schemas.microsoft.com/office/powerpoint/2010/main" val="14666976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8" name="Google Shape;108;p3"/>
          <p:cNvSpPr txBox="1">
            <a:spLocks noGrp="1"/>
          </p:cNvSpPr>
          <p:nvPr>
            <p:ph type="ftr" idx="11"/>
          </p:nvPr>
        </p:nvSpPr>
        <p:spPr>
          <a:xfrm>
            <a:off x="728132" y="6429363"/>
            <a:ext cx="2370667" cy="261408"/>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Khoa Hệ Thống Thông Tin</a:t>
            </a:r>
            <a:endParaRPr/>
          </a:p>
        </p:txBody>
      </p:sp>
      <p:sp>
        <p:nvSpPr>
          <p:cNvPr id="109" name="Google Shape;109;p3"/>
          <p:cNvSpPr txBox="1">
            <a:spLocks noGrp="1"/>
          </p:cNvSpPr>
          <p:nvPr>
            <p:ph type="sldNum" idx="12"/>
          </p:nvPr>
        </p:nvSpPr>
        <p:spPr>
          <a:xfrm>
            <a:off x="3098799" y="6377505"/>
            <a:ext cx="39793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grpSp>
        <p:nvGrpSpPr>
          <p:cNvPr id="2" name="Group 1">
            <a:extLst>
              <a:ext uri="{FF2B5EF4-FFF2-40B4-BE49-F238E27FC236}">
                <a16:creationId xmlns:a16="http://schemas.microsoft.com/office/drawing/2014/main" id="{D89A2151-4677-47EE-D6D2-8B5C05B0E843}"/>
              </a:ext>
            </a:extLst>
          </p:cNvPr>
          <p:cNvGrpSpPr/>
          <p:nvPr/>
        </p:nvGrpSpPr>
        <p:grpSpPr>
          <a:xfrm>
            <a:off x="152400" y="482600"/>
            <a:ext cx="6817940" cy="508000"/>
            <a:chOff x="789624" y="1191463"/>
            <a:chExt cx="6817940" cy="508000"/>
          </a:xfrm>
        </p:grpSpPr>
        <p:sp>
          <p:nvSpPr>
            <p:cNvPr id="3" name="AutoShape 52">
              <a:extLst>
                <a:ext uri="{FF2B5EF4-FFF2-40B4-BE49-F238E27FC236}">
                  <a16:creationId xmlns:a16="http://schemas.microsoft.com/office/drawing/2014/main" id="{015CD9CF-3E4B-DC23-26AA-ED23B8C2AE44}"/>
                </a:ext>
              </a:extLst>
            </p:cNvPr>
            <p:cNvSpPr>
              <a:spLocks noChangeArrowheads="1"/>
            </p:cNvSpPr>
            <p:nvPr/>
          </p:nvSpPr>
          <p:spPr bwMode="gray">
            <a:xfrm>
              <a:off x="990599" y="1191463"/>
              <a:ext cx="6616965" cy="508000"/>
            </a:xfrm>
            <a:prstGeom prst="roundRect">
              <a:avLst>
                <a:gd name="adj" fmla="val 50000"/>
              </a:avLst>
            </a:prstGeom>
            <a:noFill/>
            <a:ln w="28575" algn="ctr">
              <a:solidFill>
                <a:srgbClr val="C0C0C0"/>
              </a:solidFill>
              <a:round/>
              <a:headEnd/>
              <a:tailEnd/>
            </a:ln>
            <a:effectLst/>
            <a:extLst>
              <a:ext uri="{909E8E84-426E-40DD-AFC4-6F175D3DCCD1}">
                <a14:hiddenFill xmlns:a14="http://schemas.microsoft.com/office/drawing/2010/main">
                  <a:gradFill rotWithShape="1">
                    <a:gsLst>
                      <a:gs pos="0">
                        <a:schemeClr val="accent1">
                          <a:gamma/>
                          <a:tint val="0"/>
                          <a:invGamma/>
                        </a:schemeClr>
                      </a:gs>
                      <a:gs pos="100000">
                        <a:schemeClr val="accent1"/>
                      </a:gs>
                    </a:gsLst>
                    <a:lin ang="0" scaled="1"/>
                  </a:gra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eaLnBrk="0" fontAlgn="base" hangingPunct="0">
                <a:spcBef>
                  <a:spcPct val="0"/>
                </a:spcBef>
                <a:spcAft>
                  <a:spcPct val="0"/>
                </a:spcAft>
              </a:pPr>
              <a:r>
                <a:rPr lang="en-US" sz="2800" b="1" smtClean="0">
                  <a:latin typeface="Cambria" panose="02040503050406030204" pitchFamily="18" charset="0"/>
                </a:rPr>
                <a:t>Visual </a:t>
              </a:r>
              <a:r>
                <a:rPr lang="en-US" sz="2800" b="1">
                  <a:latin typeface="Cambria" panose="02040503050406030204" pitchFamily="18" charset="0"/>
                </a:rPr>
                <a:t>Studio Code</a:t>
              </a:r>
            </a:p>
          </p:txBody>
        </p:sp>
        <p:grpSp>
          <p:nvGrpSpPr>
            <p:cNvPr id="4" name="Group 17">
              <a:extLst>
                <a:ext uri="{FF2B5EF4-FFF2-40B4-BE49-F238E27FC236}">
                  <a16:creationId xmlns:a16="http://schemas.microsoft.com/office/drawing/2014/main" id="{8A60047A-FBC2-2A33-19B9-A3597D3C4DE2}"/>
                </a:ext>
              </a:extLst>
            </p:cNvPr>
            <p:cNvGrpSpPr>
              <a:grpSpLocks/>
            </p:cNvGrpSpPr>
            <p:nvPr/>
          </p:nvGrpSpPr>
          <p:grpSpPr bwMode="auto">
            <a:xfrm>
              <a:off x="789624" y="1295400"/>
              <a:ext cx="353376" cy="272472"/>
              <a:chOff x="1110" y="2656"/>
              <a:chExt cx="1549" cy="1351"/>
            </a:xfrm>
          </p:grpSpPr>
          <p:sp>
            <p:nvSpPr>
              <p:cNvPr id="5" name="AutoShape 18">
                <a:extLst>
                  <a:ext uri="{FF2B5EF4-FFF2-40B4-BE49-F238E27FC236}">
                    <a16:creationId xmlns:a16="http://schemas.microsoft.com/office/drawing/2014/main" id="{6734E772-8B71-6F43-3F3B-8699A1134DBA}"/>
                  </a:ext>
                </a:extLst>
              </p:cNvPr>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6" name="AutoShape 19">
                <a:extLst>
                  <a:ext uri="{FF2B5EF4-FFF2-40B4-BE49-F238E27FC236}">
                    <a16:creationId xmlns:a16="http://schemas.microsoft.com/office/drawing/2014/main" id="{97868364-7696-C9BA-309A-DE8D6DCB1F2D}"/>
                  </a:ext>
                </a:extLst>
              </p:cNvPr>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sp>
            <p:nvSpPr>
              <p:cNvPr id="7" name="AutoShape 20">
                <a:extLst>
                  <a:ext uri="{FF2B5EF4-FFF2-40B4-BE49-F238E27FC236}">
                    <a16:creationId xmlns:a16="http://schemas.microsoft.com/office/drawing/2014/main" id="{74618431-F247-A91D-1B77-12BF5571AE74}"/>
                  </a:ext>
                </a:extLst>
              </p:cNvPr>
              <p:cNvSpPr>
                <a:spLocks noChangeArrowheads="1"/>
              </p:cNvSpPr>
              <p:nvPr/>
            </p:nvSpPr>
            <p:spPr bwMode="gray">
              <a:xfrm>
                <a:off x="1200" y="2736"/>
                <a:ext cx="1350" cy="1168"/>
              </a:xfrm>
              <a:prstGeom prst="hexagon">
                <a:avLst>
                  <a:gd name="adj" fmla="val 28896"/>
                  <a:gd name="vf" fmla="val 115470"/>
                </a:avLst>
              </a:prstGeom>
              <a:gradFill rotWithShape="1">
                <a:gsLst>
                  <a:gs pos="0">
                    <a:srgbClr val="EFB049">
                      <a:gamma/>
                      <a:shade val="46275"/>
                      <a:invGamma/>
                    </a:srgbClr>
                  </a:gs>
                  <a:gs pos="100000">
                    <a:srgbClr val="EFB049"/>
                  </a:gs>
                </a:gsLst>
                <a:lin ang="2700000" scaled="1"/>
              </a:gra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b="1" kern="0">
                  <a:solidFill>
                    <a:srgbClr val="000000"/>
                  </a:solidFill>
                  <a:latin typeface="Arial" panose="020B0604020202020204" pitchFamily="34" charset="0"/>
                </a:endParaRPr>
              </a:p>
            </p:txBody>
          </p:sp>
        </p:grpSp>
      </p:grpSp>
      <p:sp>
        <p:nvSpPr>
          <p:cNvPr id="8" name="Content Placeholder 2">
            <a:extLst>
              <a:ext uri="{FF2B5EF4-FFF2-40B4-BE49-F238E27FC236}">
                <a16:creationId xmlns:a16="http://schemas.microsoft.com/office/drawing/2014/main" id="{C885EAF8-6B5C-9F2B-C002-60F9A3C30F19}"/>
              </a:ext>
            </a:extLst>
          </p:cNvPr>
          <p:cNvSpPr txBox="1">
            <a:spLocks/>
          </p:cNvSpPr>
          <p:nvPr/>
        </p:nvSpPr>
        <p:spPr>
          <a:xfrm>
            <a:off x="457200" y="1076325"/>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endParaRPr lang="en-US" sz="2800">
              <a:latin typeface="Cambria" panose="02040503050406030204" pitchFamily="18" charset="0"/>
            </a:endParaRPr>
          </a:p>
        </p:txBody>
      </p:sp>
      <p:pic>
        <p:nvPicPr>
          <p:cNvPr id="10" name="Picture 9">
            <a:extLst>
              <a:ext uri="{FF2B5EF4-FFF2-40B4-BE49-F238E27FC236}">
                <a16:creationId xmlns:a16="http://schemas.microsoft.com/office/drawing/2014/main" id="{09B5C0D5-FB7A-78D4-1FFB-41F5F451DBAA}"/>
              </a:ext>
            </a:extLst>
          </p:cNvPr>
          <p:cNvPicPr>
            <a:picLocks noChangeAspect="1"/>
          </p:cNvPicPr>
          <p:nvPr/>
        </p:nvPicPr>
        <p:blipFill rotWithShape="1">
          <a:blip r:embed="rId3"/>
          <a:srcRect b="45789"/>
          <a:stretch/>
        </p:blipFill>
        <p:spPr bwMode="auto">
          <a:xfrm>
            <a:off x="895797" y="1907222"/>
            <a:ext cx="5532120" cy="1945640"/>
          </a:xfrm>
          <a:prstGeom prst="rect">
            <a:avLst/>
          </a:prstGeom>
          <a:ln>
            <a:noFill/>
          </a:ln>
          <a:extLst>
            <a:ext uri="{53640926-AAD7-44D8-BBD7-CCE9431645EC}">
              <a14:shadowObscured xmlns:a14="http://schemas.microsoft.com/office/drawing/2010/main"/>
            </a:ext>
          </a:extLst>
        </p:spPr>
      </p:pic>
      <p:sp>
        <p:nvSpPr>
          <p:cNvPr id="13" name="TextBox 12">
            <a:extLst>
              <a:ext uri="{FF2B5EF4-FFF2-40B4-BE49-F238E27FC236}">
                <a16:creationId xmlns:a16="http://schemas.microsoft.com/office/drawing/2014/main" id="{8B63B7AA-9711-206F-7BF3-0BE46CC68DF3}"/>
              </a:ext>
            </a:extLst>
          </p:cNvPr>
          <p:cNvSpPr txBox="1"/>
          <p:nvPr/>
        </p:nvSpPr>
        <p:spPr>
          <a:xfrm>
            <a:off x="6427916" y="2763484"/>
            <a:ext cx="5459283" cy="523220"/>
          </a:xfrm>
          <a:prstGeom prst="rect">
            <a:avLst/>
          </a:prstGeom>
          <a:noFill/>
        </p:spPr>
        <p:txBody>
          <a:bodyPr wrap="square">
            <a:spAutoFit/>
          </a:bodyPr>
          <a:lstStyle/>
          <a:p>
            <a:r>
              <a:rPr lang="en-US" sz="2800" smtClean="0">
                <a:latin typeface="Cambria" panose="02040503050406030204" pitchFamily="18" charset="0"/>
                <a:ea typeface="Cambria" panose="02040503050406030204" pitchFamily="18" charset="0"/>
              </a:rPr>
              <a:t>Bấm chọn biểu tượng </a:t>
            </a:r>
            <a:r>
              <a:rPr lang="en-US" sz="2800" b="1" smtClean="0">
                <a:latin typeface="Cambria" panose="02040503050406030204" pitchFamily="18" charset="0"/>
                <a:ea typeface="Cambria" panose="02040503050406030204" pitchFamily="18" charset="0"/>
              </a:rPr>
              <a:t>New Folder</a:t>
            </a:r>
            <a:endParaRPr lang="en-US" sz="2800" b="1">
              <a:latin typeface="Cambria" panose="02040503050406030204" pitchFamily="18" charset="0"/>
              <a:ea typeface="Cambria" panose="02040503050406030204" pitchFamily="18" charset="0"/>
            </a:endParaRPr>
          </a:p>
        </p:txBody>
      </p:sp>
      <p:pic>
        <p:nvPicPr>
          <p:cNvPr id="14" name="Picture 13">
            <a:extLst>
              <a:ext uri="{FF2B5EF4-FFF2-40B4-BE49-F238E27FC236}">
                <a16:creationId xmlns:a16="http://schemas.microsoft.com/office/drawing/2014/main" id="{5A6F822D-816D-E649-8989-A07435302B1C}"/>
              </a:ext>
            </a:extLst>
          </p:cNvPr>
          <p:cNvPicPr>
            <a:picLocks noChangeAspect="1"/>
          </p:cNvPicPr>
          <p:nvPr/>
        </p:nvPicPr>
        <p:blipFill>
          <a:blip r:embed="rId4"/>
          <a:stretch>
            <a:fillRect/>
          </a:stretch>
        </p:blipFill>
        <p:spPr>
          <a:xfrm>
            <a:off x="6908508" y="3762363"/>
            <a:ext cx="4568257" cy="2368726"/>
          </a:xfrm>
          <a:prstGeom prst="rect">
            <a:avLst/>
          </a:prstGeom>
        </p:spPr>
      </p:pic>
      <p:sp>
        <p:nvSpPr>
          <p:cNvPr id="16" name="TextBox 15">
            <a:extLst>
              <a:ext uri="{FF2B5EF4-FFF2-40B4-BE49-F238E27FC236}">
                <a16:creationId xmlns:a16="http://schemas.microsoft.com/office/drawing/2014/main" id="{2B85E25E-62B4-0CBA-0CB2-E24944087329}"/>
              </a:ext>
            </a:extLst>
          </p:cNvPr>
          <p:cNvSpPr txBox="1"/>
          <p:nvPr/>
        </p:nvSpPr>
        <p:spPr>
          <a:xfrm>
            <a:off x="609600" y="4746094"/>
            <a:ext cx="6298908" cy="1384995"/>
          </a:xfrm>
          <a:prstGeom prst="rect">
            <a:avLst/>
          </a:prstGeom>
          <a:noFill/>
        </p:spPr>
        <p:txBody>
          <a:bodyPr wrap="square">
            <a:spAutoFit/>
          </a:bodyPr>
          <a:lstStyle/>
          <a:p>
            <a:pPr algn="just"/>
            <a:r>
              <a:rPr lang="en-US" sz="2800" smtClean="0">
                <a:latin typeface="Cambria" panose="02040503050406030204" pitchFamily="18" charset="0"/>
                <a:ea typeface="Cambria" panose="02040503050406030204" pitchFamily="18" charset="0"/>
              </a:rPr>
              <a:t>Mỗi một bài tập ta nên tạo một thư mục,</a:t>
            </a:r>
          </a:p>
          <a:p>
            <a:pPr algn="just"/>
            <a:r>
              <a:rPr lang="en-US" sz="2800" smtClean="0">
                <a:latin typeface="Cambria" panose="02040503050406030204" pitchFamily="18" charset="0"/>
                <a:ea typeface="Cambria" panose="02040503050406030204" pitchFamily="18" charset="0"/>
              </a:rPr>
              <a:t>Ví dụ ta đặt tên “Exercise9</a:t>
            </a:r>
            <a:r>
              <a:rPr lang="en-US" sz="2800">
                <a:latin typeface="Cambria" panose="02040503050406030204" pitchFamily="18" charset="0"/>
                <a:ea typeface="Cambria" panose="02040503050406030204" pitchFamily="18" charset="0"/>
              </a:rPr>
              <a:t>” </a:t>
            </a:r>
            <a:r>
              <a:rPr lang="en-US" sz="2800" smtClean="0">
                <a:latin typeface="Cambria" panose="02040503050406030204" pitchFamily="18" charset="0"/>
                <a:ea typeface="Cambria" panose="02040503050406030204" pitchFamily="18" charset="0"/>
              </a:rPr>
              <a:t>rồi nhấn phím Enter</a:t>
            </a:r>
            <a:endParaRPr lang="en-US" sz="2800">
              <a:latin typeface="Cambria" panose="02040503050406030204" pitchFamily="18" charset="0"/>
              <a:ea typeface="Cambria" panose="02040503050406030204" pitchFamily="18" charset="0"/>
            </a:endParaRPr>
          </a:p>
        </p:txBody>
      </p:sp>
      <p:sp>
        <p:nvSpPr>
          <p:cNvPr id="15" name="Content Placeholder 2">
            <a:extLst>
              <a:ext uri="{FF2B5EF4-FFF2-40B4-BE49-F238E27FC236}">
                <a16:creationId xmlns:a16="http://schemas.microsoft.com/office/drawing/2014/main" id="{C885EAF8-6B5C-9F2B-C002-60F9A3C30F19}"/>
              </a:ext>
            </a:extLst>
          </p:cNvPr>
          <p:cNvSpPr txBox="1">
            <a:spLocks/>
          </p:cNvSpPr>
          <p:nvPr/>
        </p:nvSpPr>
        <p:spPr>
          <a:xfrm>
            <a:off x="609600" y="1228725"/>
            <a:ext cx="11430000" cy="52482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r>
              <a:rPr lang="en-US" sz="2800" b="1" u="sng" smtClean="0">
                <a:latin typeface="Cambria" panose="02040503050406030204" pitchFamily="18" charset="0"/>
              </a:rPr>
              <a:t>Bước 4:</a:t>
            </a:r>
            <a:r>
              <a:rPr lang="en-US" sz="2800" smtClean="0">
                <a:latin typeface="Cambria" panose="02040503050406030204" pitchFamily="18" charset="0"/>
              </a:rPr>
              <a:t> Tạo thư mục/dự án cho HTML</a:t>
            </a:r>
            <a:endParaRPr lang="en-US" sz="2800">
              <a:latin typeface="Cambria" panose="02040503050406030204" pitchFamily="18" charset="0"/>
            </a:endParaRPr>
          </a:p>
        </p:txBody>
      </p:sp>
      <p:cxnSp>
        <p:nvCxnSpPr>
          <p:cNvPr id="11" name="Straight Arrow Connector 10"/>
          <p:cNvCxnSpPr/>
          <p:nvPr/>
        </p:nvCxnSpPr>
        <p:spPr>
          <a:xfrm>
            <a:off x="5190185" y="2499467"/>
            <a:ext cx="0" cy="52803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8023538" y="5151549"/>
            <a:ext cx="6439" cy="38363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059254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239</TotalTime>
  <Words>688</Words>
  <Application>Microsoft Office PowerPoint</Application>
  <PresentationFormat>Widescreen</PresentationFormat>
  <Paragraphs>104</Paragraphs>
  <Slides>18</Slides>
  <Notes>18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Times New Roman</vt:lpstr>
      <vt:lpstr>Arial</vt:lpstr>
      <vt:lpstr>Cambria</vt:lpstr>
      <vt:lpstr>Calibri</vt:lpstr>
      <vt:lpstr>Wingdings</vt:lpstr>
      <vt:lpstr>Lato Black</vt:lpstr>
      <vt:lpstr>Lato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Pí Yeah</dc:creator>
  <cp:lastModifiedBy>thanhtd</cp:lastModifiedBy>
  <cp:revision>66</cp:revision>
  <dcterms:created xsi:type="dcterms:W3CDTF">2022-12-02T04:21:00Z</dcterms:created>
  <dcterms:modified xsi:type="dcterms:W3CDTF">2023-11-12T16:57:49Z</dcterms:modified>
</cp:coreProperties>
</file>