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77" r:id="rId4"/>
    <p:sldId id="278" r:id="rId5"/>
    <p:sldId id="272" r:id="rId6"/>
    <p:sldId id="273" r:id="rId7"/>
    <p:sldId id="263" r:id="rId8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mbria" panose="02040503050406030204" pitchFamily="18" charset="0"/>
      <p:regular r:id="rId14"/>
      <p:bold r:id="rId15"/>
      <p:italic r:id="rId16"/>
      <p:boldItalic r:id="rId17"/>
    </p:embeddedFont>
    <p:embeddedFont>
      <p:font typeface="Consolas" panose="020B0609020204030204" pitchFamily="49" charset="0"/>
      <p:regular r:id="rId18"/>
      <p:bold r:id="rId19"/>
      <p:italic r:id="rId20"/>
      <p:boldItalic r:id="rId21"/>
    </p:embeddedFont>
    <p:embeddedFont>
      <p:font typeface="Lato" panose="020F0502020204030203" pitchFamily="34" charset="0"/>
      <p:regular r:id="rId22"/>
      <p:bold r:id="rId23"/>
      <p:italic r:id="rId24"/>
      <p:boldItalic r:id="rId25"/>
    </p:embeddedFont>
    <p:embeddedFont>
      <p:font typeface="Lato Black" panose="020F0502020204030203" pitchFamily="34" charset="0"/>
      <p:bold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3" roundtripDataSignature="AMtx7mh4VrLQLvjXUsQeVJWWu9hsLYoG6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52" y="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36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8213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8832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3136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8175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09410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0"/>
          <p:cNvPicPr preferRelativeResize="0"/>
          <p:nvPr/>
        </p:nvPicPr>
        <p:blipFill rotWithShape="1">
          <a:blip r:embed="rId2">
            <a:alphaModFix/>
          </a:blip>
          <a:srcRect r="16454"/>
          <a:stretch/>
        </p:blipFill>
        <p:spPr>
          <a:xfrm>
            <a:off x="1" y="880629"/>
            <a:ext cx="9174278" cy="6176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r="-3333" b="87407"/>
          <a:stretch/>
        </p:blipFill>
        <p:spPr>
          <a:xfrm>
            <a:off x="0" y="0"/>
            <a:ext cx="12598400" cy="43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0"/>
          <p:cNvSpPr txBox="1">
            <a:spLocks noGrp="1"/>
          </p:cNvSpPr>
          <p:nvPr>
            <p:ph type="title"/>
          </p:nvPr>
        </p:nvSpPr>
        <p:spPr>
          <a:xfrm>
            <a:off x="1595351" y="2187196"/>
            <a:ext cx="9001297" cy="77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4400"/>
              <a:buFont typeface="Lato Black"/>
              <a:buNone/>
              <a:defRPr sz="4400">
                <a:latin typeface="Lato Black"/>
                <a:ea typeface="Lato Black"/>
                <a:cs typeface="Lato Black"/>
                <a:sym typeface="La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" name="Google Shape;19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47885" y="210692"/>
            <a:ext cx="2496230" cy="101580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0"/>
          <p:cNvSpPr txBox="1"/>
          <p:nvPr/>
        </p:nvSpPr>
        <p:spPr>
          <a:xfrm>
            <a:off x="1595350" y="1017973"/>
            <a:ext cx="9144000" cy="77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10000"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2000"/>
              <a:buFont typeface="Lato Black"/>
              <a:buNone/>
            </a:pP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ĐẠI HỌC QUỐC GIA THÀNH PHỐ HỒ CHÍ MINH</a:t>
            </a:r>
            <a:b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</a:b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TRƯỜNG ĐẠI HỌC KINH TẾ - LUẬT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2"/>
          <p:cNvSpPr txBox="1">
            <a:spLocks noGrp="1"/>
          </p:cNvSpPr>
          <p:nvPr>
            <p:ph type="title"/>
          </p:nvPr>
        </p:nvSpPr>
        <p:spPr>
          <a:xfrm>
            <a:off x="839788" y="659342"/>
            <a:ext cx="3932237" cy="1070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3200"/>
              <a:buFont typeface="Lato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3" name="Google Shape;33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34" name="Google Shape;34;p12"/>
          <p:cNvPicPr preferRelativeResize="0"/>
          <p:nvPr/>
        </p:nvPicPr>
        <p:blipFill rotWithShape="1">
          <a:blip r:embed="rId2">
            <a:alphaModFix/>
          </a:blip>
          <a:srcRect r="-3333" b="87407"/>
          <a:stretch/>
        </p:blipFill>
        <p:spPr>
          <a:xfrm flipH="1">
            <a:off x="-406400" y="-1"/>
            <a:ext cx="12598400" cy="4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2"/>
          <p:cNvPicPr preferRelativeResize="0"/>
          <p:nvPr/>
        </p:nvPicPr>
        <p:blipFill rotWithShape="1">
          <a:blip r:embed="rId3">
            <a:alphaModFix/>
          </a:blip>
          <a:srcRect l="15000" t="43307" r="32291" b="37052"/>
          <a:stretch/>
        </p:blipFill>
        <p:spPr>
          <a:xfrm>
            <a:off x="211666" y="6201820"/>
            <a:ext cx="3590248" cy="65618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2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7"/>
          <p:cNvPicPr preferRelativeResize="0"/>
          <p:nvPr/>
        </p:nvPicPr>
        <p:blipFill rotWithShape="1">
          <a:blip r:embed="rId2">
            <a:alphaModFix/>
          </a:blip>
          <a:srcRect r="-3333" b="87407"/>
          <a:stretch/>
        </p:blipFill>
        <p:spPr>
          <a:xfrm>
            <a:off x="0" y="0"/>
            <a:ext cx="12598400" cy="4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85306" y="-33086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838200" y="2581306"/>
            <a:ext cx="10515600" cy="1566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9600"/>
              <a:buFont typeface="Lato Black"/>
              <a:buNone/>
              <a:defRPr sz="9600">
                <a:latin typeface="Lato Black"/>
                <a:ea typeface="Lato Black"/>
                <a:cs typeface="Lato Black"/>
                <a:sym typeface="La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4" name="Google Shape;7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57944" y="330860"/>
            <a:ext cx="2890753" cy="117634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 txBox="1"/>
          <p:nvPr/>
        </p:nvSpPr>
        <p:spPr>
          <a:xfrm>
            <a:off x="2805445" y="1354975"/>
            <a:ext cx="6410498" cy="68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2000"/>
              <a:buFont typeface="Lato Black"/>
              <a:buNone/>
            </a:pP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ĐẠI HỌC QUỐC GIA THÀNH PHỐ HỒ CHÍ MINH</a:t>
            </a:r>
            <a:b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</a:b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TRƯỜNG ĐẠI HỌC KINH TẾ - LUẬT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839788" y="577547"/>
            <a:ext cx="3932237" cy="1292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3200"/>
              <a:buFont typeface="Lato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body" idx="2"/>
          </p:nvPr>
        </p:nvSpPr>
        <p:spPr>
          <a:xfrm>
            <a:off x="839788" y="2201630"/>
            <a:ext cx="3932237" cy="3667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80" name="Google Shape;80;p18"/>
          <p:cNvPicPr preferRelativeResize="0"/>
          <p:nvPr/>
        </p:nvPicPr>
        <p:blipFill rotWithShape="1">
          <a:blip r:embed="rId2">
            <a:alphaModFix/>
          </a:blip>
          <a:srcRect r="-3333" b="87407"/>
          <a:stretch/>
        </p:blipFill>
        <p:spPr>
          <a:xfrm flipH="1">
            <a:off x="-406400" y="-1"/>
            <a:ext cx="12598400" cy="4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8"/>
          <p:cNvPicPr preferRelativeResize="0"/>
          <p:nvPr/>
        </p:nvPicPr>
        <p:blipFill rotWithShape="1">
          <a:blip r:embed="rId3">
            <a:alphaModFix/>
          </a:blip>
          <a:srcRect l="24127" t="66898" r="25919" b="25925"/>
          <a:stretch/>
        </p:blipFill>
        <p:spPr>
          <a:xfrm>
            <a:off x="810734" y="1911095"/>
            <a:ext cx="2855494" cy="115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8"/>
          <p:cNvPicPr preferRelativeResize="0"/>
          <p:nvPr/>
        </p:nvPicPr>
        <p:blipFill rotWithShape="1">
          <a:blip r:embed="rId4">
            <a:alphaModFix/>
          </a:blip>
          <a:srcRect l="15000" t="43307" r="32291" b="37052"/>
          <a:stretch/>
        </p:blipFill>
        <p:spPr>
          <a:xfrm>
            <a:off x="211666" y="6160255"/>
            <a:ext cx="3590248" cy="65618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728132" y="6387798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3098799" y="6335940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ftr" idx="11"/>
          </p:nvPr>
        </p:nvSpPr>
        <p:spPr>
          <a:xfrm>
            <a:off x="3581400" y="6356350"/>
            <a:ext cx="502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4400"/>
              <a:buFont typeface="Lato Black"/>
              <a:buNone/>
              <a:defRPr sz="44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3581400" y="6356350"/>
            <a:ext cx="502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hanhtd@uel.edu.v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tranduythanh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F9BAC58-9AA6-A91A-085E-F1421DCCF43A}"/>
              </a:ext>
            </a:extLst>
          </p:cNvPr>
          <p:cNvSpPr txBox="1">
            <a:spLocks/>
          </p:cNvSpPr>
          <p:nvPr/>
        </p:nvSpPr>
        <p:spPr bwMode="auto">
          <a:xfrm>
            <a:off x="2064584" y="1780904"/>
            <a:ext cx="8763000" cy="190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3200" ker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 Triển Web Kinh Doanh</a:t>
            </a:r>
          </a:p>
          <a:p>
            <a:pPr>
              <a:defRPr/>
            </a:pPr>
            <a:r>
              <a:rPr lang="en-US" sz="3200" b="0" u="sng" ker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Học</a:t>
            </a:r>
          </a:p>
          <a:p>
            <a:pPr>
              <a:defRPr/>
            </a:pPr>
            <a:r>
              <a:rPr lang="en-US" sz="3200" b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Lắp ghép nhiều tài liệu HTML với thẻ </a:t>
            </a:r>
            <a:r>
              <a:rPr lang="en-US" sz="3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iframe</a:t>
            </a:r>
            <a:endParaRPr lang="en-US" sz="3200" ker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F97E3A-A23C-B018-8E45-86B8BF858946}"/>
              </a:ext>
            </a:extLst>
          </p:cNvPr>
          <p:cNvSpPr txBox="1"/>
          <p:nvPr/>
        </p:nvSpPr>
        <p:spPr>
          <a:xfrm>
            <a:off x="4863465" y="3442395"/>
            <a:ext cx="37818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u="sng">
                <a:latin typeface="Times New Roman" panose="02020603050405020304" pitchFamily="18" charset="0"/>
                <a:cs typeface="Times New Roman" panose="02020603050405020304" pitchFamily="18" charset="0"/>
              </a:rPr>
              <a:t>Giảng viên:</a:t>
            </a:r>
          </a:p>
          <a:p>
            <a:pPr algn="ctr"/>
            <a:r>
              <a:rPr lang="en-US" sz="2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TS. Trần Duy Thanh</a:t>
            </a:r>
          </a:p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Email: </a:t>
            </a: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thanhtd@uel.edu.vn</a:t>
            </a:r>
            <a:endParaRPr 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Blog: </a:t>
            </a: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https://tranduythanh.com</a:t>
            </a: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4DE7AC-7E06-0676-5ECD-FC6C1493BAE0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CE8F9F40-61DD-7346-4703-DCCB057B485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latin typeface="Cambria" panose="02040503050406030204" pitchFamily="18" charset="0"/>
                </a:rPr>
                <a:t>Mục tiêu bài học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44F3AC4A-5305-6F96-8C18-43C5D74712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A357810E-BD83-454E-8106-65298F2614B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840B8BB5-8211-291C-7847-C32187EE633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4C26AE9A-9DD8-7E15-041C-437165D9822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6E6F45-0E21-2332-E20D-00463EF17E7E}"/>
              </a:ext>
            </a:extLst>
          </p:cNvPr>
          <p:cNvSpPr txBox="1">
            <a:spLocks/>
          </p:cNvSpPr>
          <p:nvPr/>
        </p:nvSpPr>
        <p:spPr>
          <a:xfrm>
            <a:off x="457200" y="1076325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en-US" sz="2800">
                <a:latin typeface="Cambria" panose="02040503050406030204" pitchFamily="18" charset="0"/>
              </a:rPr>
              <a:t>Sử dụng được </a:t>
            </a:r>
            <a:r>
              <a:rPr lang="en-US" sz="2800" b="1">
                <a:latin typeface="Cambria" panose="02040503050406030204" pitchFamily="18" charset="0"/>
              </a:rPr>
              <a:t>iframe</a:t>
            </a:r>
            <a:r>
              <a:rPr lang="en-US" sz="2800">
                <a:latin typeface="Cambria" panose="02040503050406030204" pitchFamily="18" charset="0"/>
              </a:rPr>
              <a:t> để lắp ghép nhiều tài liệu HTML vào trong một tài liệu HTML gốc.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800">
                <a:latin typeface="Cambria" panose="02040503050406030204" pitchFamily="18" charset="0"/>
              </a:rPr>
              <a:t>Củng cố kiến thức của </a:t>
            </a:r>
            <a:r>
              <a:rPr lang="en-US" sz="2800" b="1">
                <a:latin typeface="Cambria" panose="02040503050406030204" pitchFamily="18" charset="0"/>
              </a:rPr>
              <a:t>table</a:t>
            </a:r>
            <a:endParaRPr lang="en-US" sz="2400" b="1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45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975EFD-788F-C2DA-4441-9C13278CEC66}"/>
              </a:ext>
            </a:extLst>
          </p:cNvPr>
          <p:cNvGrpSpPr/>
          <p:nvPr/>
        </p:nvGrpSpPr>
        <p:grpSpPr>
          <a:xfrm>
            <a:off x="152400" y="482600"/>
            <a:ext cx="6917218" cy="508000"/>
            <a:chOff x="789624" y="1191463"/>
            <a:chExt cx="6917218" cy="508000"/>
          </a:xfrm>
        </p:grpSpPr>
        <p:sp>
          <p:nvSpPr>
            <p:cNvPr id="10" name="AutoShape 52">
              <a:extLst>
                <a:ext uri="{FF2B5EF4-FFF2-40B4-BE49-F238E27FC236}">
                  <a16:creationId xmlns:a16="http://schemas.microsoft.com/office/drawing/2014/main" id="{40F52487-0772-495C-FCE9-10AE0AF5F2A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599" y="1191463"/>
              <a:ext cx="6716243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/>
              <a:r>
                <a:rPr lang="en-US" sz="2800" b="1">
                  <a:latin typeface="Cambria" panose="02040503050406030204" pitchFamily="18" charset="0"/>
                </a:rPr>
                <a:t>Lắp ghép nhiều tài liệu với thẻ iframe</a:t>
              </a:r>
            </a:p>
          </p:txBody>
        </p:sp>
        <p:grpSp>
          <p:nvGrpSpPr>
            <p:cNvPr id="11" name="Group 17">
              <a:extLst>
                <a:ext uri="{FF2B5EF4-FFF2-40B4-BE49-F238E27FC236}">
                  <a16:creationId xmlns:a16="http://schemas.microsoft.com/office/drawing/2014/main" id="{822FB187-4140-00A3-FC1F-A98BDA64F0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12" name="AutoShape 18">
                <a:extLst>
                  <a:ext uri="{FF2B5EF4-FFF2-40B4-BE49-F238E27FC236}">
                    <a16:creationId xmlns:a16="http://schemas.microsoft.com/office/drawing/2014/main" id="{C10EDF77-6DF5-AB6C-C3C2-0B5E1C4624C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" name="AutoShape 19">
                <a:extLst>
                  <a:ext uri="{FF2B5EF4-FFF2-40B4-BE49-F238E27FC236}">
                    <a16:creationId xmlns:a16="http://schemas.microsoft.com/office/drawing/2014/main" id="{EDEB298C-98AD-688E-1095-ED08F5998F5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4" name="AutoShape 20">
                <a:extLst>
                  <a:ext uri="{FF2B5EF4-FFF2-40B4-BE49-F238E27FC236}">
                    <a16:creationId xmlns:a16="http://schemas.microsoft.com/office/drawing/2014/main" id="{1FA2B096-1C8C-A5A6-09BC-9F5D8A9AC45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4FEBA39-877B-7F93-E9A2-29F04585F12A}"/>
              </a:ext>
            </a:extLst>
          </p:cNvPr>
          <p:cNvSpPr txBox="1">
            <a:spLocks/>
          </p:cNvSpPr>
          <p:nvPr/>
        </p:nvSpPr>
        <p:spPr>
          <a:xfrm>
            <a:off x="457200" y="1076325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800">
              <a:latin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864EE5-28E6-5460-A689-CAFFF37EA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827092"/>
            <a:ext cx="4429125" cy="3619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8A8414-06F3-80D8-563C-FF5980A83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318" y="1600547"/>
            <a:ext cx="5639652" cy="407259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6B76124-928F-16B1-A3A0-72365A7D3FF6}"/>
              </a:ext>
            </a:extLst>
          </p:cNvPr>
          <p:cNvCxnSpPr/>
          <p:nvPr/>
        </p:nvCxnSpPr>
        <p:spPr>
          <a:xfrm>
            <a:off x="4963886" y="2602121"/>
            <a:ext cx="971876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36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975EFD-788F-C2DA-4441-9C13278CEC66}"/>
              </a:ext>
            </a:extLst>
          </p:cNvPr>
          <p:cNvGrpSpPr/>
          <p:nvPr/>
        </p:nvGrpSpPr>
        <p:grpSpPr>
          <a:xfrm>
            <a:off x="152400" y="482600"/>
            <a:ext cx="6917218" cy="508000"/>
            <a:chOff x="789624" y="1191463"/>
            <a:chExt cx="6917218" cy="508000"/>
          </a:xfrm>
        </p:grpSpPr>
        <p:sp>
          <p:nvSpPr>
            <p:cNvPr id="10" name="AutoShape 52">
              <a:extLst>
                <a:ext uri="{FF2B5EF4-FFF2-40B4-BE49-F238E27FC236}">
                  <a16:creationId xmlns:a16="http://schemas.microsoft.com/office/drawing/2014/main" id="{40F52487-0772-495C-FCE9-10AE0AF5F2A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599" y="1191463"/>
              <a:ext cx="6716243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/>
              <a:r>
                <a:rPr lang="en-US" sz="2800" b="1">
                  <a:latin typeface="Cambria" panose="02040503050406030204" pitchFamily="18" charset="0"/>
                </a:rPr>
                <a:t>Lắp ghép nhiều tài liệu với thẻ iframe</a:t>
              </a:r>
            </a:p>
          </p:txBody>
        </p:sp>
        <p:grpSp>
          <p:nvGrpSpPr>
            <p:cNvPr id="11" name="Group 17">
              <a:extLst>
                <a:ext uri="{FF2B5EF4-FFF2-40B4-BE49-F238E27FC236}">
                  <a16:creationId xmlns:a16="http://schemas.microsoft.com/office/drawing/2014/main" id="{822FB187-4140-00A3-FC1F-A98BDA64F0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12" name="AutoShape 18">
                <a:extLst>
                  <a:ext uri="{FF2B5EF4-FFF2-40B4-BE49-F238E27FC236}">
                    <a16:creationId xmlns:a16="http://schemas.microsoft.com/office/drawing/2014/main" id="{C10EDF77-6DF5-AB6C-C3C2-0B5E1C4624C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" name="AutoShape 19">
                <a:extLst>
                  <a:ext uri="{FF2B5EF4-FFF2-40B4-BE49-F238E27FC236}">
                    <a16:creationId xmlns:a16="http://schemas.microsoft.com/office/drawing/2014/main" id="{EDEB298C-98AD-688E-1095-ED08F5998F5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4" name="AutoShape 20">
                <a:extLst>
                  <a:ext uri="{FF2B5EF4-FFF2-40B4-BE49-F238E27FC236}">
                    <a16:creationId xmlns:a16="http://schemas.microsoft.com/office/drawing/2014/main" id="{1FA2B096-1C8C-A5A6-09BC-9F5D8A9AC45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4FEBA39-877B-7F93-E9A2-29F04585F12A}"/>
              </a:ext>
            </a:extLst>
          </p:cNvPr>
          <p:cNvSpPr txBox="1">
            <a:spLocks/>
          </p:cNvSpPr>
          <p:nvPr/>
        </p:nvSpPr>
        <p:spPr>
          <a:xfrm>
            <a:off x="457200" y="1076325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800">
              <a:latin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6FBC9-B8F6-9089-9795-622929796177}"/>
              </a:ext>
            </a:extLst>
          </p:cNvPr>
          <p:cNvSpPr txBox="1"/>
          <p:nvPr/>
        </p:nvSpPr>
        <p:spPr>
          <a:xfrm>
            <a:off x="651835" y="1272717"/>
            <a:ext cx="969394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&lt;table&gt;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&lt;iframe</a:t>
            </a:r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800" b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sz="180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"page1.html"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&gt;&lt;/iframe&gt;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&lt;iframe</a:t>
            </a:r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800" b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sz="180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"page2.html"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&gt;&lt;/iframe&gt;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&lt;iframe</a:t>
            </a:r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800" b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sz="180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"page3.html"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&gt;&lt;/iframe&gt;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&lt;iframe</a:t>
            </a:r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800" b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sz="180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"page4.html"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&gt;&lt;/iframe&gt;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800" b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&lt;/table&gt;</a:t>
            </a:r>
            <a:endParaRPr lang="en-US" sz="180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34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C27B0D8-B505-0A00-64F9-C9BD4799CAD8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3FF2827D-5884-34DA-3239-E2669FBE447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latin typeface="Cambria" panose="02040503050406030204" pitchFamily="18" charset="0"/>
                </a:rPr>
                <a:t>Câu hỏi ôn tập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447D38C0-EECF-3BBB-4F9A-E3ECD3E58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C126B780-978A-9AA8-E14C-23E582A711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66F9CBAC-100E-1F37-32A2-671A4A24631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AFA1B933-3B6D-F081-885D-10B63D0E0E5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FC1FE93-CC5D-19B6-8B19-5376948B9341}"/>
              </a:ext>
            </a:extLst>
          </p:cNvPr>
          <p:cNvSpPr txBox="1"/>
          <p:nvPr/>
        </p:nvSpPr>
        <p:spPr>
          <a:xfrm>
            <a:off x="347277" y="1151793"/>
            <a:ext cx="11564547" cy="3246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1: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Theo bạn, trường hợp nào thì ta nên dùng iframe? Giải thích lý do.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2: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Trình bày cú pháp để lắp ghép các trang HTML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3: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Thuộc tính nào của iframe để trỏ tới một tài liệu HTML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4: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Ta có thể dùng thẻ &lt;div&gt; thay thế cho thẻ &lt;table&gt; để gọi các thẻ iframe không? Nếu có thì cho ví dụ minh họa</a:t>
            </a:r>
          </a:p>
        </p:txBody>
      </p:sp>
    </p:spTree>
    <p:extLst>
      <p:ext uri="{BB962C8B-B14F-4D97-AF65-F5344CB8AC3E}">
        <p14:creationId xmlns:p14="http://schemas.microsoft.com/office/powerpoint/2010/main" val="941371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C27B0D8-B505-0A00-64F9-C9BD4799CAD8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3FF2827D-5884-34DA-3239-E2669FBE447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latin typeface="Cambria" panose="02040503050406030204" pitchFamily="18" charset="0"/>
                </a:rPr>
                <a:t>Bài học tiếp theo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447D38C0-EECF-3BBB-4F9A-E3ECD3E58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C126B780-978A-9AA8-E14C-23E582A711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66F9CBAC-100E-1F37-32A2-671A4A24631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AFA1B933-3B6D-F081-885D-10B63D0E0E5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60A82686-C648-5F3E-67A5-A79D3042FD96}"/>
              </a:ext>
            </a:extLst>
          </p:cNvPr>
          <p:cNvSpPr/>
          <p:nvPr/>
        </p:nvSpPr>
        <p:spPr>
          <a:xfrm>
            <a:off x="480910" y="1230534"/>
            <a:ext cx="113419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-4572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US" sz="2800">
                <a:solidFill>
                  <a:srgbClr val="000000"/>
                </a:solidFill>
                <a:latin typeface="Cambria" panose="02040503050406030204" pitchFamily="18" charset="0"/>
              </a:rPr>
              <a:t>Bài học tiếp theo chúng ta sẽ học về </a:t>
            </a:r>
            <a:r>
              <a:rPr lang="en-US" sz="2800" b="1">
                <a:solidFill>
                  <a:srgbClr val="FF0000"/>
                </a:solidFill>
                <a:latin typeface="Cambria" panose="02040503050406030204" pitchFamily="18" charset="0"/>
              </a:rPr>
              <a:t>frameset</a:t>
            </a:r>
            <a:r>
              <a:rPr lang="en-US" sz="2800">
                <a:latin typeface="Cambria" panose="02040503050406030204" pitchFamily="18" charset="0"/>
              </a:rPr>
              <a:t> để phân chia giao diện trong tài liệu HTML cũng như lắp ghép và triệu gọi được nội dung của các trang thành phần.</a:t>
            </a:r>
            <a:endParaRPr lang="en-US" sz="2800" b="1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898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"/>
          <p:cNvSpPr txBox="1">
            <a:spLocks noGrp="1"/>
          </p:cNvSpPr>
          <p:nvPr>
            <p:ph type="title"/>
          </p:nvPr>
        </p:nvSpPr>
        <p:spPr>
          <a:xfrm>
            <a:off x="838200" y="2581306"/>
            <a:ext cx="10515600" cy="1566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9600"/>
              <a:buFont typeface="Lato Black"/>
              <a:buNone/>
            </a:pPr>
            <a:r>
              <a:rPr lang="en-US"/>
              <a:t>THANK YOU!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340</Words>
  <Application>Microsoft Office PowerPoint</Application>
  <PresentationFormat>Widescreen</PresentationFormat>
  <Paragraphs>48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Consolas</vt:lpstr>
      <vt:lpstr>Lato Black</vt:lpstr>
      <vt:lpstr>Cambria</vt:lpstr>
      <vt:lpstr>Times New Roman</vt:lpstr>
      <vt:lpstr>Arial</vt:lpstr>
      <vt:lpstr>Calibri</vt:lpstr>
      <vt:lpstr>Lato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Pí Yeah</dc:creator>
  <cp:lastModifiedBy>Trần Duy Thanh</cp:lastModifiedBy>
  <cp:revision>108</cp:revision>
  <dcterms:created xsi:type="dcterms:W3CDTF">2022-12-02T04:21:00Z</dcterms:created>
  <dcterms:modified xsi:type="dcterms:W3CDTF">2023-11-13T05:25:10Z</dcterms:modified>
</cp:coreProperties>
</file>